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60" r:id="rId5"/>
    <p:sldId id="257" r:id="rId6"/>
    <p:sldId id="290" r:id="rId7"/>
    <p:sldId id="296" r:id="rId8"/>
    <p:sldId id="297" r:id="rId9"/>
    <p:sldId id="298" r:id="rId10"/>
    <p:sldId id="299" r:id="rId11"/>
    <p:sldId id="304" r:id="rId12"/>
    <p:sldId id="300" r:id="rId13"/>
    <p:sldId id="301" r:id="rId14"/>
    <p:sldId id="302" r:id="rId15"/>
    <p:sldId id="303"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689" autoAdjust="0"/>
  </p:normalViewPr>
  <p:slideViewPr>
    <p:cSldViewPr>
      <p:cViewPr varScale="1">
        <p:scale>
          <a:sx n="73" d="100"/>
          <a:sy n="73" d="100"/>
        </p:scale>
        <p:origin x="1740"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2F16C-380C-42A7-ADBB-143F7C001B35}" type="datetimeFigureOut">
              <a:rPr lang="en-US" smtClean="0"/>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1525B-F2EA-4E9F-A179-E30EAED4B745}" type="slidenum">
              <a:rPr lang="en-US" smtClean="0"/>
              <a:pPr/>
              <a:t>‹#›</a:t>
            </a:fld>
            <a:endParaRPr lang="en-US"/>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2</a:t>
            </a:fld>
            <a:endParaRPr lang="en-US"/>
          </a:p>
        </p:txBody>
      </p:sp>
    </p:spTree>
    <p:extLst>
      <p:ext uri="{BB962C8B-B14F-4D97-AF65-F5344CB8AC3E}">
        <p14:creationId xmlns:p14="http://schemas.microsoft.com/office/powerpoint/2010/main" val="34331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Prader-Willi syndrome: </a:t>
            </a:r>
            <a:r>
              <a:rPr lang="en-US" sz="1200" b="0" i="0" u="none" strike="noStrike" kern="1200" baseline="0" dirty="0">
                <a:solidFill>
                  <a:schemeClr val="tx1"/>
                </a:solidFill>
                <a:latin typeface="+mn-lt"/>
                <a:ea typeface="+mn-ea"/>
                <a:cs typeface="+mn-cs"/>
              </a:rPr>
              <a:t>Prader-Willi syndrome means an inherited condition typified by neonatal hypotonia with failure to thrive, hyperphagia or an excessive drive to eat which leads to obesity usually at 18 to 36 months of age, mild to moderate intellectual disability, hypogonadism, short stature, mild facial dysmorphism, and a characteristic neurobehavior. Diagnosis is confirmed by </a:t>
            </a:r>
          </a:p>
          <a:p>
            <a:r>
              <a:rPr lang="en-US" sz="1200" b="0" i="0" u="none" strike="noStrike" kern="1200" baseline="0" dirty="0">
                <a:solidFill>
                  <a:schemeClr val="tx1"/>
                </a:solidFill>
                <a:latin typeface="+mn-lt"/>
                <a:ea typeface="+mn-ea"/>
                <a:cs typeface="+mn-cs"/>
              </a:rPr>
              <a:t>written documentation from either a medical doctor, doctor of osteopathy, medical records that document a diagnosis of Prader-Willi syndrome before the age of 18.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11</a:t>
            </a:fld>
            <a:endParaRPr lang="en-US"/>
          </a:p>
        </p:txBody>
      </p:sp>
    </p:spTree>
    <p:extLst>
      <p:ext uri="{BB962C8B-B14F-4D97-AF65-F5344CB8AC3E}">
        <p14:creationId xmlns:p14="http://schemas.microsoft.com/office/powerpoint/2010/main" val="60795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Intellectual Disability: </a:t>
            </a:r>
            <a:r>
              <a:rPr lang="en-US" sz="1200" b="0" i="0" u="none" strike="noStrike" kern="1200" baseline="0" dirty="0">
                <a:solidFill>
                  <a:schemeClr val="tx1"/>
                </a:solidFill>
                <a:latin typeface="+mn-lt"/>
                <a:ea typeface="+mn-ea"/>
                <a:cs typeface="+mn-cs"/>
              </a:rPr>
              <a:t>Individuals with intellectual disabilities have significantly sub average general intellectual functioning existing concurrently with deficits in adaptive behavior which manifest before the age of 18 and can reasonably be expected to continue indefinitely. This is evidenced by IQ scores below 70, along with severe deficits in adaptive functioning as measured on standardized tests. Intellectual disabilities are determined by licensed psychologists.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12</a:t>
            </a:fld>
            <a:endParaRPr lang="en-US"/>
          </a:p>
        </p:txBody>
      </p:sp>
    </p:spTree>
    <p:extLst>
      <p:ext uri="{BB962C8B-B14F-4D97-AF65-F5344CB8AC3E}">
        <p14:creationId xmlns:p14="http://schemas.microsoft.com/office/powerpoint/2010/main" val="3469050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Cerebral Palsy </a:t>
            </a:r>
            <a:r>
              <a:rPr lang="en-US" sz="1200" b="0" i="0" u="none" strike="noStrike" kern="1200" baseline="0" dirty="0">
                <a:solidFill>
                  <a:schemeClr val="tx1"/>
                </a:solidFill>
                <a:latin typeface="+mn-lt"/>
                <a:ea typeface="+mn-ea"/>
                <a:cs typeface="+mn-cs"/>
              </a:rPr>
              <a:t>means a group of disabling symptoms of extended duration which results from damage to the developing brain that may occur before, during, or after birth and that results in the loss or impairment of control over voluntary muscles. For the purposes of this definition, cerebral palsy does not include those symptoms or impairments resulting solely from a stroke. Diagnosis is confirmed by written documentation from either a medical doctor, doctor of osteopathy, or other medical records documenting a diagnosis of cerebral palsy before the age of 18.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13</a:t>
            </a:fld>
            <a:endParaRPr lang="en-US"/>
          </a:p>
        </p:txBody>
      </p:sp>
    </p:spTree>
    <p:extLst>
      <p:ext uri="{BB962C8B-B14F-4D97-AF65-F5344CB8AC3E}">
        <p14:creationId xmlns:p14="http://schemas.microsoft.com/office/powerpoint/2010/main" val="3152781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Autism: </a:t>
            </a:r>
            <a:r>
              <a:rPr lang="en-US" sz="1200" b="0" i="0" u="none" strike="noStrike" kern="1200" baseline="0" dirty="0">
                <a:solidFill>
                  <a:schemeClr val="tx1"/>
                </a:solidFill>
                <a:latin typeface="+mn-lt"/>
                <a:ea typeface="+mn-ea"/>
                <a:cs typeface="+mn-cs"/>
              </a:rPr>
              <a:t>Autism means a pervasive, neurologically based developmental disability of extended duration which causes severe learning, communication, and behavior disorders with age of onset during infancy or childhood. Individuals with autism exhibit impairment in reciprocal social interaction, impairment in verbal and nonverbal communication and imaginative ability, and a markedly restricted repertoire of activities and interests. A diagnosis of autism may be made by licensed psychiatrists, psychologists, neurologists, or developmental pediatricians who have specific training and experience in making such diagnosis.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14</a:t>
            </a:fld>
            <a:endParaRPr lang="en-US"/>
          </a:p>
        </p:txBody>
      </p:sp>
    </p:spTree>
    <p:extLst>
      <p:ext uri="{BB962C8B-B14F-4D97-AF65-F5344CB8AC3E}">
        <p14:creationId xmlns:p14="http://schemas.microsoft.com/office/powerpoint/2010/main" val="234032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Spina Bifida: Individuals with Spina Bifida have a medical diagnosis of spina bifida cystica or myelomeningocele. Diagnosis is confirmed by written documentation from either a medical doctor, doctor of osteopathy, or medical records that document a diagnosis of spina bifida cystica or myelomeningocele before the age of 18.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15</a:t>
            </a:fld>
            <a:endParaRPr lang="en-US"/>
          </a:p>
        </p:txBody>
      </p:sp>
    </p:spTree>
    <p:extLst>
      <p:ext uri="{BB962C8B-B14F-4D97-AF65-F5344CB8AC3E}">
        <p14:creationId xmlns:p14="http://schemas.microsoft.com/office/powerpoint/2010/main" val="130836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Down syndrome: </a:t>
            </a:r>
            <a:r>
              <a:rPr lang="en-US" sz="1200" b="0" i="0" u="none" strike="noStrike" kern="1200" baseline="0" dirty="0">
                <a:solidFill>
                  <a:schemeClr val="tx1"/>
                </a:solidFill>
                <a:latin typeface="+mn-lt"/>
                <a:ea typeface="+mn-ea"/>
                <a:cs typeface="+mn-cs"/>
              </a:rPr>
              <a:t>Down syndrome means a disorder caused by the presence of an extra chromosome 21. Evidence under this category requires medical records documenting a chromosome analysis (also referred to as a karyotype) finding the individual has an extra genetic material on their number 21 chromosome.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16</a:t>
            </a:fld>
            <a:endParaRPr lang="en-US"/>
          </a:p>
        </p:txBody>
      </p:sp>
    </p:spTree>
    <p:extLst>
      <p:ext uri="{BB962C8B-B14F-4D97-AF65-F5344CB8AC3E}">
        <p14:creationId xmlns:p14="http://schemas.microsoft.com/office/powerpoint/2010/main" val="418440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Phelan-</a:t>
            </a:r>
            <a:r>
              <a:rPr lang="en-US" sz="1200" b="1" i="0" u="none" strike="noStrike" kern="1200" baseline="0" dirty="0" err="1">
                <a:solidFill>
                  <a:schemeClr val="tx1"/>
                </a:solidFill>
                <a:latin typeface="+mn-lt"/>
                <a:ea typeface="+mn-ea"/>
                <a:cs typeface="+mn-cs"/>
              </a:rPr>
              <a:t>McDermid</a:t>
            </a:r>
            <a:r>
              <a:rPr lang="en-US" sz="1200" b="1" i="0" u="none" strike="noStrike" kern="1200" baseline="0" dirty="0">
                <a:solidFill>
                  <a:schemeClr val="tx1"/>
                </a:solidFill>
                <a:latin typeface="+mn-lt"/>
                <a:ea typeface="+mn-ea"/>
                <a:cs typeface="+mn-cs"/>
              </a:rPr>
              <a:t> syndrome: </a:t>
            </a:r>
            <a:r>
              <a:rPr lang="en-US" sz="1200" b="0" i="0" u="none" strike="noStrike" kern="1200" baseline="0" dirty="0">
                <a:solidFill>
                  <a:schemeClr val="tx1"/>
                </a:solidFill>
                <a:latin typeface="+mn-lt"/>
                <a:ea typeface="+mn-ea"/>
                <a:cs typeface="+mn-cs"/>
              </a:rPr>
              <a:t>Phelan-</a:t>
            </a:r>
            <a:r>
              <a:rPr lang="en-US" sz="1200" b="0" i="0" u="none" strike="noStrike" kern="1200" baseline="0" dirty="0" err="1">
                <a:solidFill>
                  <a:schemeClr val="tx1"/>
                </a:solidFill>
                <a:latin typeface="+mn-lt"/>
                <a:ea typeface="+mn-ea"/>
                <a:cs typeface="+mn-cs"/>
              </a:rPr>
              <a:t>McDermid</a:t>
            </a:r>
            <a:r>
              <a:rPr lang="en-US" sz="1200" b="0" i="0" u="none" strike="noStrike" kern="1200" baseline="0" dirty="0">
                <a:solidFill>
                  <a:schemeClr val="tx1"/>
                </a:solidFill>
                <a:latin typeface="+mn-lt"/>
                <a:ea typeface="+mn-ea"/>
                <a:cs typeface="+mn-cs"/>
              </a:rPr>
              <a:t> syndrome is a rare disability. Children are born with a specific chromosomal abnormality. Although the range and severity of symptoms may vary, Phelan-</a:t>
            </a:r>
            <a:r>
              <a:rPr lang="en-US" sz="1200" b="0" i="0" u="none" strike="noStrike" kern="1200" baseline="0" dirty="0" err="1">
                <a:solidFill>
                  <a:schemeClr val="tx1"/>
                </a:solidFill>
                <a:latin typeface="+mn-lt"/>
                <a:ea typeface="+mn-ea"/>
                <a:cs typeface="+mn-cs"/>
              </a:rPr>
              <a:t>McDermid</a:t>
            </a:r>
            <a:r>
              <a:rPr lang="en-US" sz="1200" b="0" i="0" u="none" strike="noStrike" kern="1200" baseline="0" dirty="0">
                <a:solidFill>
                  <a:schemeClr val="tx1"/>
                </a:solidFill>
                <a:latin typeface="+mn-lt"/>
                <a:ea typeface="+mn-ea"/>
                <a:cs typeface="+mn-cs"/>
              </a:rPr>
              <a:t> syndrome is generally characterized by low muscle tone, absent to severely delayed speech, moderate to profound intellectual disability, minor malformed or misshapen features, symptoms of autism spectrum disorder, motor delays, and epilepsy.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Establishing Eligibility – Phelan-</a:t>
            </a:r>
            <a:r>
              <a:rPr lang="en-US" sz="1200" kern="1200" dirty="0" err="1">
                <a:solidFill>
                  <a:schemeClr val="tx1"/>
                </a:solidFill>
                <a:effectLst/>
                <a:latin typeface="+mn-lt"/>
                <a:ea typeface="+mn-ea"/>
                <a:cs typeface="+mn-cs"/>
              </a:rPr>
              <a:t>McDermid</a:t>
            </a:r>
            <a:r>
              <a:rPr lang="en-US" sz="1200" kern="1200" dirty="0">
                <a:solidFill>
                  <a:schemeClr val="tx1"/>
                </a:solidFill>
                <a:effectLst/>
                <a:latin typeface="+mn-lt"/>
                <a:ea typeface="+mn-ea"/>
                <a:cs typeface="+mn-cs"/>
              </a:rPr>
              <a:t> Syndrome. Evidence under this category requires documentation from a physician which provides the diagnosis of Phelan-</a:t>
            </a:r>
            <a:r>
              <a:rPr lang="en-US" sz="1200" kern="1200" dirty="0" err="1">
                <a:solidFill>
                  <a:schemeClr val="tx1"/>
                </a:solidFill>
                <a:effectLst/>
                <a:latin typeface="+mn-lt"/>
                <a:ea typeface="+mn-ea"/>
                <a:cs typeface="+mn-cs"/>
              </a:rPr>
              <a:t>McDermid</a:t>
            </a:r>
            <a:r>
              <a:rPr lang="en-US" sz="1200" kern="1200" dirty="0">
                <a:solidFill>
                  <a:schemeClr val="tx1"/>
                </a:solidFill>
                <a:effectLst/>
                <a:latin typeface="+mn-lt"/>
                <a:ea typeface="+mn-ea"/>
                <a:cs typeface="+mn-cs"/>
              </a:rPr>
              <a:t> Syndrome as derived from genetic testing.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17</a:t>
            </a:fld>
            <a:endParaRPr lang="en-US"/>
          </a:p>
        </p:txBody>
      </p:sp>
    </p:spTree>
    <p:extLst>
      <p:ext uri="{BB962C8B-B14F-4D97-AF65-F5344CB8AC3E}">
        <p14:creationId xmlns:p14="http://schemas.microsoft.com/office/powerpoint/2010/main" val="78884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Prader-Willi syndrome: </a:t>
            </a:r>
            <a:r>
              <a:rPr lang="en-US" sz="1200" b="0" i="0" u="none" strike="noStrike" kern="1200" baseline="0" dirty="0">
                <a:solidFill>
                  <a:schemeClr val="tx1"/>
                </a:solidFill>
                <a:latin typeface="+mn-lt"/>
                <a:ea typeface="+mn-ea"/>
                <a:cs typeface="+mn-cs"/>
              </a:rPr>
              <a:t>Prader-Willi syndrome means an inherited condition typified by neonatal hypotonia with failure to thrive, hyperphagia or an excessive drive to eat which leads to obesity usually at 18 to 36 months of age, mild to moderate intellectual disability, hypogonadism, short stature, mild facial dysmorphism, and a characteristic neurobehavior. Diagnosis is confirmed by </a:t>
            </a:r>
          </a:p>
          <a:p>
            <a:r>
              <a:rPr lang="en-US" sz="1200" b="0" i="0" u="none" strike="noStrike" kern="1200" baseline="0" dirty="0">
                <a:solidFill>
                  <a:schemeClr val="tx1"/>
                </a:solidFill>
                <a:latin typeface="+mn-lt"/>
                <a:ea typeface="+mn-ea"/>
                <a:cs typeface="+mn-cs"/>
              </a:rPr>
              <a:t>written documentation from either a medical doctor, doctor of osteopathy, medical records that document a diagnosis of Prader-Willi syndrome before the age of 18.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18</a:t>
            </a:fld>
            <a:endParaRPr lang="en-US"/>
          </a:p>
        </p:txBody>
      </p:sp>
    </p:spTree>
    <p:extLst>
      <p:ext uri="{BB962C8B-B14F-4D97-AF65-F5344CB8AC3E}">
        <p14:creationId xmlns:p14="http://schemas.microsoft.com/office/powerpoint/2010/main" val="130926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i="0" u="none" strike="noStrike" kern="1200" baseline="0" dirty="0">
                <a:solidFill>
                  <a:schemeClr val="tx1"/>
                </a:solidFill>
                <a:latin typeface="+mn-lt"/>
                <a:ea typeface="+mn-ea"/>
                <a:cs typeface="+mn-cs"/>
              </a:rPr>
              <a:t>High Risk</a:t>
            </a:r>
            <a:r>
              <a:rPr lang="en-US" sz="1200" b="0" i="0" u="none" strike="noStrike" kern="1200" baseline="0" dirty="0">
                <a:solidFill>
                  <a:schemeClr val="tx1"/>
                </a:solidFill>
                <a:latin typeface="+mn-lt"/>
                <a:ea typeface="+mn-ea"/>
                <a:cs typeface="+mn-cs"/>
              </a:rPr>
              <a:t>: Individuals considered high risk are children ages 3 to 5 years old with either a developmental delay in cognition, language, or physical development, a child surviving a catastrophic infectious or traumatic illness known to be associated with developmental delay, child with a parent or guardian with developmental disabilities who requires assistance in meeting the child’s developmental needs, or a child who has a physical or genetic anomaly associated with developmental disability. </a:t>
            </a:r>
          </a:p>
          <a:p>
            <a:r>
              <a:rPr lang="en-US" sz="1200" kern="1200" dirty="0">
                <a:solidFill>
                  <a:schemeClr val="tx1"/>
                </a:solidFill>
                <a:effectLst/>
                <a:latin typeface="+mn-lt"/>
                <a:ea typeface="+mn-ea"/>
                <a:cs typeface="+mn-cs"/>
              </a:rPr>
              <a:t>Establishing Eligibility – High-Risk Children, 3 to 5 years of age. Evidence under this category requires a determination by an APD area office that a medical diagnosis of developmental delay evidenced by the child indicates a high probability that the child is likely to have an eventual diagnosis of a qualifying condition under Rule 65G-4.014, F.A.C., if early intervention services are not provided, or the child has one or more physical or genetic anomalies associated with a developmental disability, such as:</a:t>
            </a:r>
          </a:p>
          <a:p>
            <a:r>
              <a:rPr lang="en-US" sz="1200" kern="1200" dirty="0">
                <a:solidFill>
                  <a:schemeClr val="tx1"/>
                </a:solidFill>
                <a:effectLst/>
                <a:latin typeface="+mn-lt"/>
                <a:ea typeface="+mn-ea"/>
                <a:cs typeface="+mn-cs"/>
              </a:rPr>
              <a:t>(a) Genetic or chromosomal disorders (such as Down syndrome or Rett syndrome);</a:t>
            </a:r>
          </a:p>
          <a:p>
            <a:r>
              <a:rPr lang="en-US" sz="1200" kern="1200" dirty="0">
                <a:solidFill>
                  <a:schemeClr val="tx1"/>
                </a:solidFill>
                <a:effectLst/>
                <a:latin typeface="+mn-lt"/>
                <a:ea typeface="+mn-ea"/>
                <a:cs typeface="+mn-cs"/>
              </a:rPr>
              <a:t>(b) Metabolic disorders (such as phenylketonuria);</a:t>
            </a:r>
          </a:p>
          <a:p>
            <a:r>
              <a:rPr lang="en-US" sz="1200" kern="1200" dirty="0">
                <a:solidFill>
                  <a:schemeClr val="tx1"/>
                </a:solidFill>
                <a:effectLst/>
                <a:latin typeface="+mn-lt"/>
                <a:ea typeface="+mn-ea"/>
                <a:cs typeface="+mn-cs"/>
              </a:rPr>
              <a:t>(c) Congenital malformations (such as microcephaly or hydrocephaly);</a:t>
            </a:r>
          </a:p>
          <a:p>
            <a:r>
              <a:rPr lang="en-US" sz="1200" kern="1200" dirty="0">
                <a:solidFill>
                  <a:schemeClr val="tx1"/>
                </a:solidFill>
                <a:effectLst/>
                <a:latin typeface="+mn-lt"/>
                <a:ea typeface="+mn-ea"/>
                <a:cs typeface="+mn-cs"/>
              </a:rPr>
              <a:t>(d) Neurological abnormalities and insults;</a:t>
            </a:r>
          </a:p>
          <a:p>
            <a:r>
              <a:rPr lang="en-US" sz="1200" kern="1200" dirty="0">
                <a:solidFill>
                  <a:schemeClr val="tx1"/>
                </a:solidFill>
                <a:effectLst/>
                <a:latin typeface="+mn-lt"/>
                <a:ea typeface="+mn-ea"/>
                <a:cs typeface="+mn-cs"/>
              </a:rPr>
              <a:t>(e) Congenital and acquired infectious diseases;</a:t>
            </a:r>
          </a:p>
          <a:p>
            <a:r>
              <a:rPr lang="en-US" sz="1200" kern="1200" dirty="0">
                <a:solidFill>
                  <a:schemeClr val="tx1"/>
                </a:solidFill>
                <a:effectLst/>
                <a:latin typeface="+mn-lt"/>
                <a:ea typeface="+mn-ea"/>
                <a:cs typeface="+mn-cs"/>
              </a:rPr>
              <a:t>(f) Chronic or catastrophic illnesses or injuries;</a:t>
            </a:r>
          </a:p>
          <a:p>
            <a:r>
              <a:rPr lang="en-US" sz="1200" kern="1200" dirty="0">
                <a:solidFill>
                  <a:schemeClr val="tx1"/>
                </a:solidFill>
                <a:effectLst/>
                <a:latin typeface="+mn-lt"/>
                <a:ea typeface="+mn-ea"/>
                <a:cs typeface="+mn-cs"/>
              </a:rPr>
              <a:t>(g) A parent or guardian with developmental disabilities who requires assistance in meeting the child’s developmental needs; or</a:t>
            </a:r>
          </a:p>
          <a:p>
            <a:r>
              <a:rPr lang="en-US" sz="1200" kern="1200" dirty="0">
                <a:solidFill>
                  <a:schemeClr val="tx1"/>
                </a:solidFill>
                <a:effectLst/>
                <a:latin typeface="+mn-lt"/>
                <a:ea typeface="+mn-ea"/>
                <a:cs typeface="+mn-cs"/>
              </a:rPr>
              <a:t>(h) Other conditions or genetic disorders generally associated with developmental disabilities, such as tuberous sclerosis, congenital syphilis, fetal alcohol syndrome, or maternal rubella, as documented by a physician.</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If a child between three and five years of age already has been determined to have a developmental disability in one of the seven categories identified in Chapter 393, F.S., that child shall be eligible for services from the agency under the appropriate diagnosis and shall be added to the waiting list.</a:t>
            </a:r>
          </a:p>
          <a:p>
            <a:r>
              <a:rPr lang="en-US" sz="1200" kern="1200" dirty="0">
                <a:solidFill>
                  <a:schemeClr val="tx1"/>
                </a:solidFill>
                <a:effectLst/>
                <a:latin typeface="+mn-lt"/>
                <a:ea typeface="+mn-ea"/>
                <a:cs typeface="+mn-cs"/>
              </a:rPr>
              <a:t>(j) If a child served under the category of high risk does not have a confirmed diagnosis by his or her fifth birthday, they shall be given a notice of case closure and the case will be closed at the agency. The agency shall make the child’s parent or guardian aware of appropriate agencies, programs or school programs which the agency is aware of which might be able to assist the child.</a:t>
            </a:r>
          </a:p>
        </p:txBody>
      </p:sp>
      <p:sp>
        <p:nvSpPr>
          <p:cNvPr id="4" name="Slide Number Placeholder 3"/>
          <p:cNvSpPr>
            <a:spLocks noGrp="1"/>
          </p:cNvSpPr>
          <p:nvPr>
            <p:ph type="sldNum" sz="quarter" idx="10"/>
          </p:nvPr>
        </p:nvSpPr>
        <p:spPr/>
        <p:txBody>
          <a:bodyPr/>
          <a:lstStyle/>
          <a:p>
            <a:fld id="{A7A1525B-F2EA-4E9F-A179-E30EAED4B745}" type="slidenum">
              <a:rPr lang="en-US" smtClean="0"/>
              <a:pPr/>
              <a:t>19</a:t>
            </a:fld>
            <a:endParaRPr lang="en-US"/>
          </a:p>
        </p:txBody>
      </p:sp>
    </p:spTree>
    <p:extLst>
      <p:ext uri="{BB962C8B-B14F-4D97-AF65-F5344CB8AC3E}">
        <p14:creationId xmlns:p14="http://schemas.microsoft.com/office/powerpoint/2010/main" val="3702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“First priority” crisis category: The applicant is currently homeless, living in a homeless shelter, or living with relatives in an unsafe environment. In such cases, the following indicia, supported by credible evidence, are relevant to a crisis determination in this category:</a:t>
            </a:r>
          </a:p>
          <a:p>
            <a:r>
              <a:rPr lang="en-US" sz="1200" kern="1200" dirty="0">
                <a:solidFill>
                  <a:schemeClr val="tx1"/>
                </a:solidFill>
                <a:effectLst/>
                <a:latin typeface="+mn-lt"/>
                <a:ea typeface="+mn-ea"/>
                <a:cs typeface="+mn-cs"/>
              </a:rPr>
              <a:t>(a) Without immediate provision of waiver services, the health and safety of the applicant are at risk;</a:t>
            </a:r>
          </a:p>
          <a:p>
            <a:r>
              <a:rPr lang="en-US" sz="1200" kern="1200" dirty="0">
                <a:solidFill>
                  <a:schemeClr val="tx1"/>
                </a:solidFill>
                <a:effectLst/>
                <a:latin typeface="+mn-lt"/>
                <a:ea typeface="+mn-ea"/>
                <a:cs typeface="+mn-cs"/>
              </a:rPr>
              <a:t>(b) The applicant has no shelter available and needs emergency placement by the Agency or another state agency;</a:t>
            </a:r>
          </a:p>
          <a:p>
            <a:r>
              <a:rPr lang="en-US" sz="1200" kern="1200" dirty="0">
                <a:solidFill>
                  <a:schemeClr val="tx1"/>
                </a:solidFill>
                <a:effectLst/>
                <a:latin typeface="+mn-lt"/>
                <a:ea typeface="+mn-ea"/>
                <a:cs typeface="+mn-cs"/>
              </a:rPr>
              <a:t>(c) Alternative funding is not available for other placement and services to the applicant;</a:t>
            </a:r>
          </a:p>
          <a:p>
            <a:r>
              <a:rPr lang="en-US" sz="1200" kern="1200" dirty="0">
                <a:solidFill>
                  <a:schemeClr val="tx1"/>
                </a:solidFill>
                <a:effectLst/>
                <a:latin typeface="+mn-lt"/>
                <a:ea typeface="+mn-ea"/>
                <a:cs typeface="+mn-cs"/>
              </a:rPr>
              <a:t>(d) The applicant temporarily is staying with friends or relatives but residence is not expected to last more than several weeks;</a:t>
            </a:r>
          </a:p>
          <a:p>
            <a:r>
              <a:rPr lang="en-US" sz="1200" kern="1200" dirty="0">
                <a:solidFill>
                  <a:schemeClr val="tx1"/>
                </a:solidFill>
                <a:effectLst/>
                <a:latin typeface="+mn-lt"/>
                <a:ea typeface="+mn-ea"/>
                <a:cs typeface="+mn-cs"/>
              </a:rPr>
              <a:t>(e) The applicant’s caregiver has no legal obligation to provide shelter to the applicant and the caregiver’s commitment to shelter the applicant is low; </a:t>
            </a:r>
          </a:p>
          <a:p>
            <a:r>
              <a:rPr lang="en-US" sz="1200" kern="1200" dirty="0">
                <a:solidFill>
                  <a:schemeClr val="tx1"/>
                </a:solidFill>
                <a:effectLst/>
                <a:latin typeface="+mn-lt"/>
                <a:ea typeface="+mn-ea"/>
                <a:cs typeface="+mn-cs"/>
              </a:rPr>
              <a:t>(f) Factors affecting the applicant’s safety in the current setting include risk of physical abuse of the applicant or risk of insufficient supervision and support;</a:t>
            </a:r>
          </a:p>
          <a:p>
            <a:r>
              <a:rPr lang="en-US" sz="1200" kern="1200" dirty="0">
                <a:solidFill>
                  <a:schemeClr val="tx1"/>
                </a:solidFill>
                <a:effectLst/>
                <a:latin typeface="+mn-lt"/>
                <a:ea typeface="+mn-ea"/>
                <a:cs typeface="+mn-cs"/>
              </a:rPr>
              <a:t>(g) The home has insufficient room to shelter the applicant, or the applicant must share a room in an inappropriate living arrangement, based on the ages, genders, and conditions of the persons sharing the room;</a:t>
            </a:r>
          </a:p>
          <a:p>
            <a:r>
              <a:rPr lang="en-US" sz="1200" kern="1200" dirty="0">
                <a:solidFill>
                  <a:schemeClr val="tx1"/>
                </a:solidFill>
                <a:effectLst/>
                <a:latin typeface="+mn-lt"/>
                <a:ea typeface="+mn-ea"/>
                <a:cs typeface="+mn-cs"/>
              </a:rPr>
              <a:t>(h) The applicant’s desire for placement creates a reasonable expectation that the applicant will be cooperative with placement;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Violence or illegal activities within the applicant’s current living environment by the applicant or others has required the intervention of local or state law enforcement authorities; </a:t>
            </a:r>
          </a:p>
          <a:p>
            <a:r>
              <a:rPr lang="en-US" sz="1200" kern="1200" dirty="0">
                <a:solidFill>
                  <a:schemeClr val="tx1"/>
                </a:solidFill>
                <a:effectLst/>
                <a:latin typeface="+mn-lt"/>
                <a:ea typeface="+mn-ea"/>
                <a:cs typeface="+mn-cs"/>
              </a:rPr>
              <a:t>(j) Complaints of neglect, exploitation, or abuse of the applicant to Protective Services, or other adverse environmental conditions affecting the applicant, have been investigated and confirmed pursuant to Chapter 39, Part II, or Section 415.104, F.S.;</a:t>
            </a:r>
          </a:p>
          <a:p>
            <a:r>
              <a:rPr lang="en-US" sz="1200" kern="1200" dirty="0">
                <a:solidFill>
                  <a:schemeClr val="tx1"/>
                </a:solidFill>
                <a:effectLst/>
                <a:latin typeface="+mn-lt"/>
                <a:ea typeface="+mn-ea"/>
                <a:cs typeface="+mn-cs"/>
              </a:rPr>
              <a:t>(k) The applicant requires services of greater intensity. </a:t>
            </a:r>
          </a:p>
          <a:p>
            <a:r>
              <a:rPr lang="en-US" sz="1200" kern="1200" dirty="0">
                <a:solidFill>
                  <a:schemeClr val="tx1"/>
                </a:solidFill>
                <a:effectLst/>
                <a:latin typeface="+mn-lt"/>
                <a:ea typeface="+mn-ea"/>
                <a:cs typeface="+mn-cs"/>
              </a:rPr>
              <a:t>(5) “Second priority” crisis category: The applicant exhibits behaviors that, without provision of immediate waiver services, may create a life-threatening situation for the applicant or others, or that may result in bodily harm to the applicant or others requiring emergency medical care from a physician. In such cases, the following indicia supported by credible evidence are relevant to a determination of crisis under this category:</a:t>
            </a:r>
          </a:p>
          <a:p>
            <a:r>
              <a:rPr lang="en-US" sz="1200" kern="1200" dirty="0">
                <a:solidFill>
                  <a:schemeClr val="tx1"/>
                </a:solidFill>
                <a:effectLst/>
                <a:latin typeface="+mn-lt"/>
                <a:ea typeface="+mn-ea"/>
                <a:cs typeface="+mn-cs"/>
              </a:rPr>
              <a:t>(a) Without immediate waiver services, the health and safety of the applicant or others in the household is at risk;</a:t>
            </a:r>
          </a:p>
          <a:p>
            <a:r>
              <a:rPr lang="en-US" sz="1200" kern="1200" dirty="0">
                <a:solidFill>
                  <a:schemeClr val="tx1"/>
                </a:solidFill>
                <a:effectLst/>
                <a:latin typeface="+mn-lt"/>
                <a:ea typeface="+mn-ea"/>
                <a:cs typeface="+mn-cs"/>
              </a:rPr>
              <a:t>(b) The applicant’s injury to self or others is frequent or intense;</a:t>
            </a:r>
          </a:p>
          <a:p>
            <a:r>
              <a:rPr lang="en-US" sz="1200" kern="1200" dirty="0">
                <a:solidFill>
                  <a:schemeClr val="tx1"/>
                </a:solidFill>
                <a:effectLst/>
                <a:latin typeface="+mn-lt"/>
                <a:ea typeface="+mn-ea"/>
                <a:cs typeface="+mn-cs"/>
              </a:rPr>
              <a:t>(c) The applicant or others are at risk for serious injury or permanent damage;</a:t>
            </a:r>
          </a:p>
          <a:p>
            <a:r>
              <a:rPr lang="en-US" sz="1200" kern="1200" dirty="0">
                <a:solidFill>
                  <a:schemeClr val="tx1"/>
                </a:solidFill>
                <a:effectLst/>
                <a:latin typeface="+mn-lt"/>
                <a:ea typeface="+mn-ea"/>
                <a:cs typeface="+mn-cs"/>
              </a:rPr>
              <a:t>(d) There is documentation of medical treatment for the applicant’s injury to self or others;</a:t>
            </a:r>
          </a:p>
          <a:p>
            <a:r>
              <a:rPr lang="en-US" sz="1200" kern="1200" dirty="0">
                <a:solidFill>
                  <a:schemeClr val="tx1"/>
                </a:solidFill>
                <a:effectLst/>
                <a:latin typeface="+mn-lt"/>
                <a:ea typeface="+mn-ea"/>
                <a:cs typeface="+mn-cs"/>
              </a:rPr>
              <a:t>(e) No other supports are available to address the applicant’s behaviors;</a:t>
            </a:r>
          </a:p>
          <a:p>
            <a:r>
              <a:rPr lang="en-US" sz="1200" kern="1200" dirty="0">
                <a:solidFill>
                  <a:schemeClr val="tx1"/>
                </a:solidFill>
                <a:effectLst/>
                <a:latin typeface="+mn-lt"/>
                <a:ea typeface="+mn-ea"/>
                <a:cs typeface="+mn-cs"/>
              </a:rPr>
              <a:t>(f) Other attempted behavioral assessments and interventions have proven ineffective;</a:t>
            </a:r>
          </a:p>
          <a:p>
            <a:r>
              <a:rPr lang="en-US" sz="1200" kern="1200" dirty="0">
                <a:solidFill>
                  <a:schemeClr val="tx1"/>
                </a:solidFill>
                <a:effectLst/>
                <a:latin typeface="+mn-lt"/>
                <a:ea typeface="+mn-ea"/>
                <a:cs typeface="+mn-cs"/>
              </a:rPr>
              <a:t>(g) The relative ages, sexes, and sizes of the aggressor and the subjects of aggression place the subjects of aggression at risk of injury;</a:t>
            </a:r>
          </a:p>
          <a:p>
            <a:r>
              <a:rPr lang="en-US" sz="1200" kern="1200" dirty="0">
                <a:solidFill>
                  <a:schemeClr val="tx1"/>
                </a:solidFill>
                <a:effectLst/>
                <a:latin typeface="+mn-lt"/>
                <a:ea typeface="+mn-ea"/>
                <a:cs typeface="+mn-cs"/>
              </a:rPr>
              <a:t>(h) The caregiver has insufficient ability to control the applicant;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ages or disabilities of the applicant or caregiver exacerbate the problems; </a:t>
            </a:r>
          </a:p>
          <a:p>
            <a:r>
              <a:rPr lang="en-US" sz="1200" kern="1200" dirty="0">
                <a:solidFill>
                  <a:schemeClr val="tx1"/>
                </a:solidFill>
                <a:effectLst/>
                <a:latin typeface="+mn-lt"/>
                <a:ea typeface="+mn-ea"/>
                <a:cs typeface="+mn-cs"/>
              </a:rPr>
              <a:t>(j) Violence or illegal activity within the applicant’s current living environment by the applicant or others has required the intervention of local or state law enforcement authorities; </a:t>
            </a:r>
          </a:p>
          <a:p>
            <a:r>
              <a:rPr lang="en-US" sz="1200" kern="1200" dirty="0">
                <a:solidFill>
                  <a:schemeClr val="tx1"/>
                </a:solidFill>
                <a:effectLst/>
                <a:latin typeface="+mn-lt"/>
                <a:ea typeface="+mn-ea"/>
                <a:cs typeface="+mn-cs"/>
              </a:rPr>
              <a:t>(k) Complaints of neglect, exploitation, or abuse of the applicant, or other adverse environmental conditions affecting the applicant have been investigated by Protective Services and confirmed pursuant to Chapter 39, Part II, or Section 415.104, F.S.;</a:t>
            </a:r>
          </a:p>
          <a:p>
            <a:r>
              <a:rPr lang="en-US" sz="1200" kern="1200" dirty="0">
                <a:solidFill>
                  <a:schemeClr val="tx1"/>
                </a:solidFill>
                <a:effectLst/>
                <a:latin typeface="+mn-lt"/>
                <a:ea typeface="+mn-ea"/>
                <a:cs typeface="+mn-cs"/>
              </a:rPr>
              <a:t>(l) The applicant requires services of greater intensity.  </a:t>
            </a:r>
          </a:p>
          <a:p>
            <a:r>
              <a:rPr lang="en-US" sz="1200" kern="1200" dirty="0">
                <a:solidFill>
                  <a:schemeClr val="tx1"/>
                </a:solidFill>
                <a:effectLst/>
                <a:latin typeface="+mn-lt"/>
                <a:ea typeface="+mn-ea"/>
                <a:cs typeface="+mn-cs"/>
              </a:rPr>
              <a:t>(6) “Third priority” crisis category: The applicant’s current caregiver is in extreme duress and is no longer able to provide for the applicant’s health and safety because of illness, injury, or advanced age. The applicant needs immediate waiver services to remain living with the caregiver or to relocate to an alternative living arrangement. In such cases, the following indicia, supported by credible evidence, are relevant to a determination of crisis in this category: </a:t>
            </a:r>
          </a:p>
          <a:p>
            <a:r>
              <a:rPr lang="en-US" sz="1200" kern="1200" dirty="0">
                <a:solidFill>
                  <a:schemeClr val="tx1"/>
                </a:solidFill>
                <a:effectLst/>
                <a:latin typeface="+mn-lt"/>
                <a:ea typeface="+mn-ea"/>
                <a:cs typeface="+mn-cs"/>
              </a:rPr>
              <a:t>(a) Without immediate provision of waiver services, the applicant’s health and safety are at imminent risk;</a:t>
            </a:r>
          </a:p>
          <a:p>
            <a:r>
              <a:rPr lang="en-US" sz="1200" kern="1200" dirty="0">
                <a:solidFill>
                  <a:schemeClr val="tx1"/>
                </a:solidFill>
                <a:effectLst/>
                <a:latin typeface="+mn-lt"/>
                <a:ea typeface="+mn-ea"/>
                <a:cs typeface="+mn-cs"/>
              </a:rPr>
              <a:t>(b) Other potential caregivers, such as another parent, stepparent, brother, sister or other relative or person, are unavailable or are unwilling or unable to provide care;</a:t>
            </a:r>
          </a:p>
          <a:p>
            <a:r>
              <a:rPr lang="en-US" sz="1200" kern="1200" dirty="0">
                <a:solidFill>
                  <a:schemeClr val="tx1"/>
                </a:solidFill>
                <a:effectLst/>
                <a:latin typeface="+mn-lt"/>
                <a:ea typeface="+mn-ea"/>
                <a:cs typeface="+mn-cs"/>
              </a:rPr>
              <a:t>(c) The caregiver’s physical or mental condition prevents the provision of adequate care;</a:t>
            </a:r>
          </a:p>
          <a:p>
            <a:r>
              <a:rPr lang="en-US" sz="1200" kern="1200" dirty="0">
                <a:solidFill>
                  <a:schemeClr val="tx1"/>
                </a:solidFill>
                <a:effectLst/>
                <a:latin typeface="+mn-lt"/>
                <a:ea typeface="+mn-ea"/>
                <a:cs typeface="+mn-cs"/>
              </a:rPr>
              <a:t>(d) The caregiver is deceased, about to expire, or permanently disabled;</a:t>
            </a:r>
          </a:p>
          <a:p>
            <a:r>
              <a:rPr lang="en-US" sz="1200" kern="1200" dirty="0">
                <a:solidFill>
                  <a:schemeClr val="tx1"/>
                </a:solidFill>
                <a:effectLst/>
                <a:latin typeface="+mn-lt"/>
                <a:ea typeface="+mn-ea"/>
                <a:cs typeface="+mn-cs"/>
              </a:rPr>
              <a:t>(e) The caregiver’s age impairs the caregiver’s ability to provide sufficient care to the applicant;</a:t>
            </a:r>
          </a:p>
          <a:p>
            <a:r>
              <a:rPr lang="en-US" sz="1200" kern="1200" dirty="0">
                <a:solidFill>
                  <a:schemeClr val="tx1"/>
                </a:solidFill>
                <a:effectLst/>
                <a:latin typeface="+mn-lt"/>
                <a:ea typeface="+mn-ea"/>
                <a:cs typeface="+mn-cs"/>
              </a:rPr>
              <a:t>(f) The caregiver cannot provide sufficient care because of the age or size of the applicant, or the physical, functional, or behavioral demands of the applicant;</a:t>
            </a:r>
          </a:p>
          <a:p>
            <a:r>
              <a:rPr lang="en-US" sz="1200" kern="1200" dirty="0">
                <a:solidFill>
                  <a:schemeClr val="tx1"/>
                </a:solidFill>
                <a:effectLst/>
                <a:latin typeface="+mn-lt"/>
                <a:ea typeface="+mn-ea"/>
                <a:cs typeface="+mn-cs"/>
              </a:rPr>
              <a:t>(g) The services provided by the caregiver are limited in amount, duration, or frequency, rendering the applicant semi-dependent or totally dependent;</a:t>
            </a:r>
          </a:p>
          <a:p>
            <a:r>
              <a:rPr lang="en-US" sz="1200" kern="1200" dirty="0">
                <a:solidFill>
                  <a:schemeClr val="tx1"/>
                </a:solidFill>
                <a:effectLst/>
                <a:latin typeface="+mn-lt"/>
                <a:ea typeface="+mn-ea"/>
                <a:cs typeface="+mn-cs"/>
              </a:rPr>
              <a:t>(h) The caregiver’s economic situation is unstable and unlikely to improve as a result of the care-giving demands of the applicant;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caregiver’s obligations to the needs of other dependents prevent the caregiver from providing the applicant with adequate care, or the caregiver’s obligation of care to the applicant places other dependents at risk of insufficient care;</a:t>
            </a:r>
          </a:p>
          <a:p>
            <a:r>
              <a:rPr lang="en-US" sz="1200" kern="1200" dirty="0">
                <a:solidFill>
                  <a:schemeClr val="tx1"/>
                </a:solidFill>
                <a:effectLst/>
                <a:latin typeface="+mn-lt"/>
                <a:ea typeface="+mn-ea"/>
                <a:cs typeface="+mn-cs"/>
              </a:rPr>
              <a:t>(j) Violence or illegal activities within the applicant’s current living environment by the applicant or others has required intervention by local or state law enforcement authorities; </a:t>
            </a:r>
          </a:p>
          <a:p>
            <a:r>
              <a:rPr lang="en-US" sz="1200" kern="1200" dirty="0">
                <a:solidFill>
                  <a:schemeClr val="tx1"/>
                </a:solidFill>
                <a:effectLst/>
                <a:latin typeface="+mn-lt"/>
                <a:ea typeface="+mn-ea"/>
                <a:cs typeface="+mn-cs"/>
              </a:rPr>
              <a:t>(k) Complaints of neglect, exploitation, or abuse of the applicant, or other adverse environmental conditions affecting the applicant have been investigated by Protective Services and confirmed pursuant to Chapter 39, Part II, or Section 415.104, F.S.;</a:t>
            </a:r>
          </a:p>
          <a:p>
            <a:r>
              <a:rPr lang="en-US" sz="1200" kern="1200" dirty="0">
                <a:solidFill>
                  <a:schemeClr val="tx1"/>
                </a:solidFill>
                <a:effectLst/>
                <a:latin typeface="+mn-lt"/>
                <a:ea typeface="+mn-ea"/>
                <a:cs typeface="+mn-cs"/>
              </a:rPr>
              <a:t>(l) The individual requires services of greater intensity.</a:t>
            </a:r>
          </a:p>
        </p:txBody>
      </p:sp>
      <p:sp>
        <p:nvSpPr>
          <p:cNvPr id="4" name="Slide Number Placeholder 3"/>
          <p:cNvSpPr>
            <a:spLocks noGrp="1"/>
          </p:cNvSpPr>
          <p:nvPr>
            <p:ph type="sldNum" sz="quarter" idx="10"/>
          </p:nvPr>
        </p:nvSpPr>
        <p:spPr/>
        <p:txBody>
          <a:bodyPr/>
          <a:lstStyle/>
          <a:p>
            <a:fld id="{A7A1525B-F2EA-4E9F-A179-E30EAED4B745}" type="slidenum">
              <a:rPr lang="en-US" smtClean="0"/>
              <a:pPr/>
              <a:t>20</a:t>
            </a:fld>
            <a:endParaRPr lang="en-US"/>
          </a:p>
        </p:txBody>
      </p:sp>
    </p:spTree>
    <p:extLst>
      <p:ext uri="{BB962C8B-B14F-4D97-AF65-F5344CB8AC3E}">
        <p14:creationId xmlns:p14="http://schemas.microsoft.com/office/powerpoint/2010/main" val="316411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3</a:t>
            </a:fld>
            <a:endParaRPr lang="en-US"/>
          </a:p>
        </p:txBody>
      </p:sp>
    </p:spTree>
    <p:extLst>
      <p:ext uri="{BB962C8B-B14F-4D97-AF65-F5344CB8AC3E}">
        <p14:creationId xmlns:p14="http://schemas.microsoft.com/office/powerpoint/2010/main" val="8789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Category 2, which includes individuals on the waiting list who are: 1. From the child welfare system with an open case in the Department of Children and Families’ statewide automated child welfare information system and who are either: a. Transitioning out of the child welfare system at the finalization of an adoption, a reunification with family members, a permanent placement with a relative, or a guardianship with a nonrelative; or</a:t>
            </a:r>
          </a:p>
          <a:p>
            <a:r>
              <a:rPr lang="en-US" sz="1200" kern="1200" dirty="0">
                <a:solidFill>
                  <a:schemeClr val="tx1"/>
                </a:solidFill>
                <a:latin typeface="+mn-lt"/>
                <a:ea typeface="+mn-ea"/>
                <a:cs typeface="+mn-cs"/>
              </a:rPr>
              <a:t>b. At least 18 years but not yet 22 years of age and who need both waiver services and extended foster care services; or</a:t>
            </a:r>
          </a:p>
          <a:p>
            <a:r>
              <a:rPr lang="en-US" sz="1200" kern="1200" dirty="0">
                <a:solidFill>
                  <a:schemeClr val="tx1"/>
                </a:solidFill>
                <a:latin typeface="+mn-lt"/>
                <a:ea typeface="+mn-ea"/>
                <a:cs typeface="+mn-cs"/>
              </a:rPr>
              <a:t>2. At least 18 years but not yet 22 years of age and who withdrew consent pursuant to s. 39.6251(5)(c) to remain in the extended foster care system.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21</a:t>
            </a:fld>
            <a:endParaRPr lang="en-US"/>
          </a:p>
        </p:txBody>
      </p:sp>
    </p:spTree>
    <p:extLst>
      <p:ext uri="{BB962C8B-B14F-4D97-AF65-F5344CB8AC3E}">
        <p14:creationId xmlns:p14="http://schemas.microsoft.com/office/powerpoint/2010/main" val="283891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22</a:t>
            </a:fld>
            <a:endParaRPr lang="en-US"/>
          </a:p>
        </p:txBody>
      </p:sp>
    </p:spTree>
    <p:extLst>
      <p:ext uri="{BB962C8B-B14F-4D97-AF65-F5344CB8AC3E}">
        <p14:creationId xmlns:p14="http://schemas.microsoft.com/office/powerpoint/2010/main" val="2220256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23</a:t>
            </a:fld>
            <a:endParaRPr lang="en-US"/>
          </a:p>
        </p:txBody>
      </p:sp>
    </p:spTree>
    <p:extLst>
      <p:ext uri="{BB962C8B-B14F-4D97-AF65-F5344CB8AC3E}">
        <p14:creationId xmlns:p14="http://schemas.microsoft.com/office/powerpoint/2010/main" val="268320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24</a:t>
            </a:fld>
            <a:endParaRPr lang="en-US"/>
          </a:p>
        </p:txBody>
      </p:sp>
    </p:spTree>
    <p:extLst>
      <p:ext uri="{BB962C8B-B14F-4D97-AF65-F5344CB8AC3E}">
        <p14:creationId xmlns:p14="http://schemas.microsoft.com/office/powerpoint/2010/main" val="22895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25</a:t>
            </a:fld>
            <a:endParaRPr lang="en-US"/>
          </a:p>
        </p:txBody>
      </p:sp>
    </p:spTree>
    <p:extLst>
      <p:ext uri="{BB962C8B-B14F-4D97-AF65-F5344CB8AC3E}">
        <p14:creationId xmlns:p14="http://schemas.microsoft.com/office/powerpoint/2010/main" val="2766373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26</a:t>
            </a:fld>
            <a:endParaRPr lang="en-US"/>
          </a:p>
        </p:txBody>
      </p:sp>
    </p:spTree>
    <p:extLst>
      <p:ext uri="{BB962C8B-B14F-4D97-AF65-F5344CB8AC3E}">
        <p14:creationId xmlns:p14="http://schemas.microsoft.com/office/powerpoint/2010/main" val="3023980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27</a:t>
            </a:fld>
            <a:endParaRPr lang="en-US"/>
          </a:p>
        </p:txBody>
      </p:sp>
    </p:spTree>
    <p:extLst>
      <p:ext uri="{BB962C8B-B14F-4D97-AF65-F5344CB8AC3E}">
        <p14:creationId xmlns:p14="http://schemas.microsoft.com/office/powerpoint/2010/main" val="94254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application may be accepted from a parent or court-appointed guardian of a minor child, a legally competent adult, or an authorized legal representative.  Examples of an “authorized legal representative” include a court-appointed guardian of an adult, medical proxies, as well as an individual authorized to make decisions under a Durable Power of Attorney.  For applicants under 18 years of age, the person’s legal representative must sign the application for APD services.</a:t>
            </a:r>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4</a:t>
            </a:fld>
            <a:endParaRPr lang="en-US"/>
          </a:p>
        </p:txBody>
      </p:sp>
    </p:spTree>
    <p:extLst>
      <p:ext uri="{BB962C8B-B14F-4D97-AF65-F5344CB8AC3E}">
        <p14:creationId xmlns:p14="http://schemas.microsoft.com/office/powerpoint/2010/main" val="50173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applicant is 18 years of age or older, he or she must sign the application and all necessary documents unless he has been determined incapacitated by a court of law or unless he has asked another person to exercise his rights (in writing).  An adult who is unable to sign may mark the signature line.  The mark shall be identified and witnessed as “his/her mark”.  If the adult is incapacitated the legal representative, as identified in a court order, shall execute all documents on behalf of the applicant.  </a:t>
            </a:r>
          </a:p>
        </p:txBody>
      </p:sp>
      <p:sp>
        <p:nvSpPr>
          <p:cNvPr id="4" name="Slide Number Placeholder 3"/>
          <p:cNvSpPr>
            <a:spLocks noGrp="1"/>
          </p:cNvSpPr>
          <p:nvPr>
            <p:ph type="sldNum" sz="quarter" idx="10"/>
          </p:nvPr>
        </p:nvSpPr>
        <p:spPr/>
        <p:txBody>
          <a:bodyPr/>
          <a:lstStyle/>
          <a:p>
            <a:fld id="{A7A1525B-F2EA-4E9F-A179-E30EAED4B745}" type="slidenum">
              <a:rPr lang="en-US" smtClean="0"/>
              <a:pPr/>
              <a:t>5</a:t>
            </a:fld>
            <a:endParaRPr lang="en-US"/>
          </a:p>
        </p:txBody>
      </p:sp>
    </p:spTree>
    <p:extLst>
      <p:ext uri="{BB962C8B-B14F-4D97-AF65-F5344CB8AC3E}">
        <p14:creationId xmlns:p14="http://schemas.microsoft.com/office/powerpoint/2010/main" val="67265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6</a:t>
            </a:fld>
            <a:endParaRPr lang="en-US"/>
          </a:p>
        </p:txBody>
      </p:sp>
    </p:spTree>
    <p:extLst>
      <p:ext uri="{BB962C8B-B14F-4D97-AF65-F5344CB8AC3E}">
        <p14:creationId xmlns:p14="http://schemas.microsoft.com/office/powerpoint/2010/main" val="413963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7</a:t>
            </a:fld>
            <a:endParaRPr lang="en-US"/>
          </a:p>
        </p:txBody>
      </p:sp>
    </p:spTree>
    <p:extLst>
      <p:ext uri="{BB962C8B-B14F-4D97-AF65-F5344CB8AC3E}">
        <p14:creationId xmlns:p14="http://schemas.microsoft.com/office/powerpoint/2010/main" val="55049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8</a:t>
            </a:fld>
            <a:endParaRPr lang="en-US"/>
          </a:p>
        </p:txBody>
      </p:sp>
    </p:spTree>
    <p:extLst>
      <p:ext uri="{BB962C8B-B14F-4D97-AF65-F5344CB8AC3E}">
        <p14:creationId xmlns:p14="http://schemas.microsoft.com/office/powerpoint/2010/main" val="359551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9</a:t>
            </a:fld>
            <a:endParaRPr lang="en-US"/>
          </a:p>
        </p:txBody>
      </p:sp>
    </p:spTree>
    <p:extLst>
      <p:ext uri="{BB962C8B-B14F-4D97-AF65-F5344CB8AC3E}">
        <p14:creationId xmlns:p14="http://schemas.microsoft.com/office/powerpoint/2010/main" val="286969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1525B-F2EA-4E9F-A179-E30EAED4B745}" type="slidenum">
              <a:rPr lang="en-US" smtClean="0"/>
              <a:pPr/>
              <a:t>10</a:t>
            </a:fld>
            <a:endParaRPr lang="en-US"/>
          </a:p>
        </p:txBody>
      </p:sp>
    </p:spTree>
    <p:extLst>
      <p:ext uri="{BB962C8B-B14F-4D97-AF65-F5344CB8AC3E}">
        <p14:creationId xmlns:p14="http://schemas.microsoft.com/office/powerpoint/2010/main" val="198293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69A45-94EA-4467-9213-9C6DD7EA7BF4}"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69A45-94EA-4467-9213-9C6DD7EA7BF4}"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9A45-94EA-4467-9213-9C6DD7EA7BF4}"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9A45-94EA-4467-9213-9C6DD7EA7BF4}" type="datetimeFigureOut">
              <a:rPr lang="en-US" smtClean="0"/>
              <a:pPr/>
              <a:t>6/8/2018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26E2-E557-4859-B8F1-F01B8D819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dcares.org/customers/appli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2" cstate="print"/>
          <a:stretch>
            <a:fillRect/>
          </a:stretch>
        </p:blipFill>
        <p:spPr>
          <a:xfrm>
            <a:off x="-19594" y="-76200"/>
            <a:ext cx="9144000" cy="6858000"/>
          </a:xfrm>
          <a:prstGeom prst="rect">
            <a:avLst/>
          </a:prstGeom>
        </p:spPr>
      </p:pic>
      <p:pic>
        <p:nvPicPr>
          <p:cNvPr id="3" name="Picture 2" descr="APD logo COLOR (RGB).png"/>
          <p:cNvPicPr>
            <a:picLocks noChangeAspect="1"/>
          </p:cNvPicPr>
          <p:nvPr/>
        </p:nvPicPr>
        <p:blipFill>
          <a:blip r:embed="rId3" cstate="print"/>
          <a:stretch>
            <a:fillRect/>
          </a:stretch>
        </p:blipFill>
        <p:spPr>
          <a:xfrm>
            <a:off x="797044" y="609600"/>
            <a:ext cx="7549911" cy="2481077"/>
          </a:xfrm>
          <a:prstGeom prst="rect">
            <a:avLst/>
          </a:prstGeom>
        </p:spPr>
      </p:pic>
      <p:sp>
        <p:nvSpPr>
          <p:cNvPr id="4" name="Rectangle 3">
            <a:extLst>
              <a:ext uri="{FF2B5EF4-FFF2-40B4-BE49-F238E27FC236}">
                <a16:creationId xmlns:a16="http://schemas.microsoft.com/office/drawing/2014/main" id="{3B2C37B7-4C5B-43E0-BA34-7074899E139D}"/>
              </a:ext>
            </a:extLst>
          </p:cNvPr>
          <p:cNvSpPr/>
          <p:nvPr/>
        </p:nvSpPr>
        <p:spPr>
          <a:xfrm>
            <a:off x="4955957" y="4572000"/>
            <a:ext cx="3883243" cy="954107"/>
          </a:xfrm>
          <a:prstGeom prst="rect">
            <a:avLst/>
          </a:prstGeom>
        </p:spPr>
        <p:txBody>
          <a:bodyPr wrap="none">
            <a:spAutoFit/>
          </a:bodyPr>
          <a:lstStyle/>
          <a:p>
            <a:pPr algn="r"/>
            <a:r>
              <a:rPr lang="en-US" sz="2800" b="1" dirty="0">
                <a:solidFill>
                  <a:schemeClr val="bg1"/>
                </a:solidFill>
                <a:latin typeface="+mj-lt"/>
              </a:rPr>
              <a:t>Rick Scott </a:t>
            </a:r>
          </a:p>
          <a:p>
            <a:pPr algn="r"/>
            <a:r>
              <a:rPr lang="en-US" sz="2800" b="1" dirty="0">
                <a:solidFill>
                  <a:schemeClr val="bg1"/>
                </a:solidFill>
                <a:latin typeface="+mj-lt"/>
              </a:rPr>
              <a:t>                            Governor</a:t>
            </a:r>
          </a:p>
        </p:txBody>
      </p:sp>
      <p:sp>
        <p:nvSpPr>
          <p:cNvPr id="5" name="Rectangle 4">
            <a:extLst>
              <a:ext uri="{FF2B5EF4-FFF2-40B4-BE49-F238E27FC236}">
                <a16:creationId xmlns:a16="http://schemas.microsoft.com/office/drawing/2014/main" id="{DEDA7DB7-3133-4D83-8176-2AB9B77AD620}"/>
              </a:ext>
            </a:extLst>
          </p:cNvPr>
          <p:cNvSpPr/>
          <p:nvPr/>
        </p:nvSpPr>
        <p:spPr>
          <a:xfrm>
            <a:off x="4267200" y="5715000"/>
            <a:ext cx="4572000" cy="876522"/>
          </a:xfrm>
          <a:prstGeom prst="rect">
            <a:avLst/>
          </a:prstGeom>
        </p:spPr>
        <p:txBody>
          <a:bodyPr>
            <a:spAutoFit/>
          </a:bodyPr>
          <a:lstStyle/>
          <a:p>
            <a:pPr algn="r">
              <a:lnSpc>
                <a:spcPct val="80000"/>
              </a:lnSpc>
              <a:spcBef>
                <a:spcPct val="20000"/>
              </a:spcBef>
            </a:pPr>
            <a:r>
              <a:rPr lang="en-US" sz="2800" b="1" dirty="0">
                <a:solidFill>
                  <a:schemeClr val="bg1"/>
                </a:solidFill>
                <a:latin typeface="+mj-lt"/>
              </a:rPr>
              <a:t>Barbara Palmer</a:t>
            </a:r>
          </a:p>
          <a:p>
            <a:pPr algn="r">
              <a:lnSpc>
                <a:spcPct val="80000"/>
              </a:lnSpc>
              <a:spcBef>
                <a:spcPct val="20000"/>
              </a:spcBef>
            </a:pPr>
            <a:r>
              <a:rPr lang="en-US" sz="2800" b="1" dirty="0">
                <a:solidFill>
                  <a:schemeClr val="bg1"/>
                </a:solidFill>
                <a:latin typeface="+mj-lt"/>
              </a:rPr>
              <a:t>APD Director      </a:t>
            </a:r>
          </a:p>
        </p:txBody>
      </p:sp>
      <p:sp>
        <p:nvSpPr>
          <p:cNvPr id="6" name="Rectangle 5">
            <a:extLst>
              <a:ext uri="{FF2B5EF4-FFF2-40B4-BE49-F238E27FC236}">
                <a16:creationId xmlns:a16="http://schemas.microsoft.com/office/drawing/2014/main" id="{94AC2D1B-1415-444E-86FD-45C715F2230E}"/>
              </a:ext>
            </a:extLst>
          </p:cNvPr>
          <p:cNvSpPr/>
          <p:nvPr/>
        </p:nvSpPr>
        <p:spPr>
          <a:xfrm>
            <a:off x="685800" y="3123452"/>
            <a:ext cx="8039830" cy="707886"/>
          </a:xfrm>
          <a:prstGeom prst="rect">
            <a:avLst/>
          </a:prstGeom>
        </p:spPr>
        <p:txBody>
          <a:bodyPr wrap="none">
            <a:spAutoFit/>
          </a:bodyPr>
          <a:lstStyle/>
          <a:p>
            <a:pPr algn="ctr"/>
            <a:r>
              <a:rPr lang="en-US" sz="4000" dirty="0">
                <a:solidFill>
                  <a:schemeClr val="bg1"/>
                </a:solidFill>
              </a:rPr>
              <a:t>Application, Eligibility Determination, </a:t>
            </a:r>
            <a:endParaRPr lang="en-US" sz="4000" dirty="0"/>
          </a:p>
        </p:txBody>
      </p:sp>
      <p:sp>
        <p:nvSpPr>
          <p:cNvPr id="7" name="Rectangle 6">
            <a:extLst>
              <a:ext uri="{FF2B5EF4-FFF2-40B4-BE49-F238E27FC236}">
                <a16:creationId xmlns:a16="http://schemas.microsoft.com/office/drawing/2014/main" id="{0AD7DA4E-3FE8-49C2-991B-2E4D1FCC18CE}"/>
              </a:ext>
            </a:extLst>
          </p:cNvPr>
          <p:cNvSpPr/>
          <p:nvPr/>
        </p:nvSpPr>
        <p:spPr>
          <a:xfrm>
            <a:off x="685799" y="3678565"/>
            <a:ext cx="8039831" cy="707886"/>
          </a:xfrm>
          <a:prstGeom prst="rect">
            <a:avLst/>
          </a:prstGeom>
        </p:spPr>
        <p:txBody>
          <a:bodyPr wrap="square">
            <a:spAutoFit/>
          </a:bodyPr>
          <a:lstStyle/>
          <a:p>
            <a:pPr algn="ctr"/>
            <a:r>
              <a:rPr lang="en-US" sz="4000" dirty="0">
                <a:solidFill>
                  <a:schemeClr val="bg1"/>
                </a:solidFill>
              </a:rPr>
              <a:t>And Enrollment Requirements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r>
              <a:rPr lang="en-US" dirty="0"/>
              <a:t>In order to be eligible for agency services the applicant must:</a:t>
            </a:r>
          </a:p>
          <a:p>
            <a:pPr lvl="1"/>
            <a:r>
              <a:rPr lang="en-US" dirty="0"/>
              <a:t>Be at least three years of age</a:t>
            </a:r>
          </a:p>
          <a:p>
            <a:pPr lvl="1"/>
            <a:r>
              <a:rPr lang="en-US" dirty="0"/>
              <a:t>Be a resident of and domiciled in the state of Florida</a:t>
            </a:r>
          </a:p>
          <a:p>
            <a:pPr lvl="1"/>
            <a:r>
              <a:rPr lang="en-US" dirty="0"/>
              <a:t>Have a confirmed diagnosis of a developmental disability as defined in Rule and Statute </a:t>
            </a:r>
            <a:br>
              <a:rPr lang="en-US" dirty="0"/>
            </a:br>
            <a:r>
              <a:rPr lang="en-US" dirty="0"/>
              <a:t>(Rules 65G-4.014, 4.015, 4.016 and 4.017, Florida Administrative Code)</a:t>
            </a:r>
            <a:br>
              <a:rPr lang="en-US" dirty="0"/>
            </a:br>
            <a:r>
              <a:rPr lang="en-US" dirty="0"/>
              <a:t>(Section 393.063, Florida Statutes)</a:t>
            </a:r>
          </a:p>
        </p:txBody>
      </p:sp>
    </p:spTree>
    <p:extLst>
      <p:ext uri="{BB962C8B-B14F-4D97-AF65-F5344CB8AC3E}">
        <p14:creationId xmlns:p14="http://schemas.microsoft.com/office/powerpoint/2010/main" val="396813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fontScale="92500" lnSpcReduction="20000"/>
          </a:bodyPr>
          <a:lstStyle/>
          <a:p>
            <a:r>
              <a:rPr lang="en-US" dirty="0"/>
              <a:t>A developmental disability as defined in statute means a disorder or syndrome that is attributable to:</a:t>
            </a:r>
          </a:p>
          <a:p>
            <a:pPr lvl="1"/>
            <a:r>
              <a:rPr lang="en-US" dirty="0"/>
              <a:t>Intellectual Disability</a:t>
            </a:r>
          </a:p>
          <a:p>
            <a:pPr lvl="1"/>
            <a:r>
              <a:rPr lang="en-US" dirty="0"/>
              <a:t>Cerebral Palsy</a:t>
            </a:r>
          </a:p>
          <a:p>
            <a:pPr lvl="1"/>
            <a:r>
              <a:rPr lang="en-US" dirty="0"/>
              <a:t>Autism</a:t>
            </a:r>
          </a:p>
          <a:p>
            <a:pPr lvl="1"/>
            <a:r>
              <a:rPr lang="en-US" dirty="0"/>
              <a:t>Spina Bifida</a:t>
            </a:r>
          </a:p>
          <a:p>
            <a:pPr lvl="1"/>
            <a:r>
              <a:rPr lang="en-US" dirty="0"/>
              <a:t>Down Syndrome</a:t>
            </a:r>
          </a:p>
          <a:p>
            <a:pPr lvl="1"/>
            <a:r>
              <a:rPr lang="en-US" dirty="0"/>
              <a:t>Phelan-</a:t>
            </a:r>
            <a:r>
              <a:rPr lang="en-US" dirty="0" err="1"/>
              <a:t>McDermid</a:t>
            </a:r>
            <a:r>
              <a:rPr lang="en-US" dirty="0"/>
              <a:t> Syndrome</a:t>
            </a:r>
          </a:p>
          <a:p>
            <a:pPr lvl="1"/>
            <a:r>
              <a:rPr lang="en-US" dirty="0"/>
              <a:t>Prader-Willi Syndrome</a:t>
            </a:r>
          </a:p>
          <a:p>
            <a:pPr lvl="1"/>
            <a:r>
              <a:rPr lang="en-US" dirty="0"/>
              <a:t>That manifests before the age of 18 and constitutes a substantial handicap that can reasonably be expected to continue indefinitely</a:t>
            </a:r>
          </a:p>
          <a:p>
            <a:pPr lvl="1"/>
            <a:endParaRPr lang="en-US" dirty="0"/>
          </a:p>
        </p:txBody>
      </p:sp>
    </p:spTree>
    <p:extLst>
      <p:ext uri="{BB962C8B-B14F-4D97-AF65-F5344CB8AC3E}">
        <p14:creationId xmlns:p14="http://schemas.microsoft.com/office/powerpoint/2010/main" val="231694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fontScale="92500" lnSpcReduction="10000"/>
          </a:bodyPr>
          <a:lstStyle/>
          <a:p>
            <a:pPr marL="0" indent="0">
              <a:buNone/>
            </a:pPr>
            <a:r>
              <a:rPr lang="en-US" dirty="0"/>
              <a:t>Establishing Eligibility for </a:t>
            </a:r>
            <a:r>
              <a:rPr lang="en-US" b="1" dirty="0"/>
              <a:t>Intellectual Disability</a:t>
            </a:r>
            <a:r>
              <a:rPr lang="en-US" dirty="0"/>
              <a:t>:</a:t>
            </a:r>
          </a:p>
          <a:p>
            <a:r>
              <a:rPr lang="en-US" dirty="0"/>
              <a:t>Significantly sub average general intellectual functioning</a:t>
            </a:r>
          </a:p>
          <a:p>
            <a:r>
              <a:rPr lang="en-US" dirty="0"/>
              <a:t>Significant deficits in adaptive functioning</a:t>
            </a:r>
          </a:p>
          <a:p>
            <a:r>
              <a:rPr lang="en-US" dirty="0"/>
              <a:t>Manifests before the age of 18</a:t>
            </a:r>
          </a:p>
          <a:p>
            <a:r>
              <a:rPr lang="en-US" dirty="0"/>
              <a:t>Can reasonable be expected to continue indefinitely</a:t>
            </a:r>
          </a:p>
          <a:p>
            <a:r>
              <a:rPr lang="en-US" dirty="0"/>
              <a:t>IQ test with a score below 70</a:t>
            </a:r>
          </a:p>
          <a:p>
            <a:r>
              <a:rPr lang="en-US"/>
              <a:t>Adaptive test from </a:t>
            </a:r>
            <a:r>
              <a:rPr lang="en-US" dirty="0"/>
              <a:t>licensed psychologist</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390212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fontScale="92500" lnSpcReduction="10000"/>
          </a:bodyPr>
          <a:lstStyle/>
          <a:p>
            <a:pPr marL="0" indent="0">
              <a:buNone/>
            </a:pPr>
            <a:r>
              <a:rPr lang="en-US" dirty="0"/>
              <a:t>Establishing Eligibility for </a:t>
            </a:r>
            <a:r>
              <a:rPr lang="en-US" b="1" dirty="0"/>
              <a:t>Cerebral Palsy</a:t>
            </a:r>
            <a:r>
              <a:rPr lang="en-US" dirty="0"/>
              <a:t>:</a:t>
            </a:r>
          </a:p>
          <a:p>
            <a:r>
              <a:rPr lang="en-US" dirty="0"/>
              <a:t>A group of disabling symptoms of extended duration </a:t>
            </a:r>
          </a:p>
          <a:p>
            <a:r>
              <a:rPr lang="en-US" dirty="0"/>
              <a:t>Results from damage to the developing brain</a:t>
            </a:r>
          </a:p>
          <a:p>
            <a:r>
              <a:rPr lang="en-US" dirty="0"/>
              <a:t>Results in the loss or impairment of control over voluntary muscles</a:t>
            </a:r>
          </a:p>
          <a:p>
            <a:r>
              <a:rPr lang="en-US" dirty="0"/>
              <a:t>Does NOT include symptoms or impairments resulting solely from a stroke</a:t>
            </a:r>
          </a:p>
          <a:p>
            <a:r>
              <a:rPr lang="en-US" dirty="0"/>
              <a:t>Diagnosis is confirmed by medical records</a:t>
            </a:r>
          </a:p>
          <a:p>
            <a:r>
              <a:rPr lang="en-US" dirty="0"/>
              <a:t>Manifests prior to age 18  </a:t>
            </a:r>
          </a:p>
        </p:txBody>
      </p:sp>
    </p:spTree>
    <p:extLst>
      <p:ext uri="{BB962C8B-B14F-4D97-AF65-F5344CB8AC3E}">
        <p14:creationId xmlns:p14="http://schemas.microsoft.com/office/powerpoint/2010/main" val="386561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lnSpcReduction="10000"/>
          </a:bodyPr>
          <a:lstStyle/>
          <a:p>
            <a:pPr marL="0" indent="0">
              <a:buNone/>
            </a:pPr>
            <a:r>
              <a:rPr lang="en-US" dirty="0"/>
              <a:t>Establishing Eligibility for </a:t>
            </a:r>
            <a:r>
              <a:rPr lang="en-US" b="1" dirty="0"/>
              <a:t>Autism</a:t>
            </a:r>
            <a:r>
              <a:rPr lang="en-US" dirty="0"/>
              <a:t>:</a:t>
            </a:r>
          </a:p>
          <a:p>
            <a:r>
              <a:rPr lang="en-US" dirty="0"/>
              <a:t>Pervasive, neurologically based developmental disability</a:t>
            </a:r>
          </a:p>
          <a:p>
            <a:r>
              <a:rPr lang="en-US" dirty="0"/>
              <a:t>Of extended duration</a:t>
            </a:r>
          </a:p>
          <a:p>
            <a:r>
              <a:rPr lang="en-US" dirty="0"/>
              <a:t>Causes severe learning, communication, and behavior disorders</a:t>
            </a:r>
          </a:p>
          <a:p>
            <a:r>
              <a:rPr lang="en-US" dirty="0"/>
              <a:t>Age of onset during infancy or childhood </a:t>
            </a:r>
          </a:p>
          <a:p>
            <a:r>
              <a:rPr lang="en-US" dirty="0"/>
              <a:t>Diagnosis is made by licensed psychiatrists, psychologists, neurologists, or developmental pediatricians </a:t>
            </a:r>
          </a:p>
        </p:txBody>
      </p:sp>
    </p:spTree>
    <p:extLst>
      <p:ext uri="{BB962C8B-B14F-4D97-AF65-F5344CB8AC3E}">
        <p14:creationId xmlns:p14="http://schemas.microsoft.com/office/powerpoint/2010/main" val="295635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marL="0" indent="0">
              <a:buNone/>
            </a:pPr>
            <a:r>
              <a:rPr lang="en-US" dirty="0"/>
              <a:t>Establishing Eligibility for </a:t>
            </a:r>
            <a:r>
              <a:rPr lang="en-US" b="1" dirty="0"/>
              <a:t>Spina Bifida</a:t>
            </a:r>
            <a:r>
              <a:rPr lang="en-US" dirty="0"/>
              <a:t>:</a:t>
            </a:r>
          </a:p>
          <a:p>
            <a:r>
              <a:rPr lang="en-US" dirty="0"/>
              <a:t>Medical diagnosis of spina bifida cystica or myelomeningocele</a:t>
            </a:r>
          </a:p>
          <a:p>
            <a:r>
              <a:rPr lang="en-US" dirty="0"/>
              <a:t>Diagnosis is made by medical doctor, doctor of osteopathy, or medical records that document a diagnosis before the age of 18</a:t>
            </a:r>
          </a:p>
        </p:txBody>
      </p:sp>
    </p:spTree>
    <p:extLst>
      <p:ext uri="{BB962C8B-B14F-4D97-AF65-F5344CB8AC3E}">
        <p14:creationId xmlns:p14="http://schemas.microsoft.com/office/powerpoint/2010/main" val="392907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marL="0" indent="0">
              <a:buNone/>
            </a:pPr>
            <a:r>
              <a:rPr lang="en-US" dirty="0"/>
              <a:t>Establishing Eligibility for </a:t>
            </a:r>
            <a:r>
              <a:rPr lang="en-US" b="1" dirty="0"/>
              <a:t>Down Syndrome</a:t>
            </a:r>
            <a:r>
              <a:rPr lang="en-US" dirty="0"/>
              <a:t>:</a:t>
            </a:r>
          </a:p>
          <a:p>
            <a:r>
              <a:rPr lang="en-US" dirty="0"/>
              <a:t>Caused by presence of an extra chromosome 21</a:t>
            </a:r>
          </a:p>
          <a:p>
            <a:r>
              <a:rPr lang="en-US" dirty="0"/>
              <a:t>Requires medical records documenting a chromosome analysis.  In absence of a chromosome analysis, a diagnosis can be accepted from a health care provider certifying the physical signs of the syndrome</a:t>
            </a:r>
          </a:p>
          <a:p>
            <a:r>
              <a:rPr lang="en-US" dirty="0"/>
              <a:t>Prenatal diagnostic test may also be accepted</a:t>
            </a:r>
          </a:p>
        </p:txBody>
      </p:sp>
    </p:spTree>
    <p:extLst>
      <p:ext uri="{BB962C8B-B14F-4D97-AF65-F5344CB8AC3E}">
        <p14:creationId xmlns:p14="http://schemas.microsoft.com/office/powerpoint/2010/main" val="69674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marL="0" indent="0">
              <a:buNone/>
            </a:pPr>
            <a:r>
              <a:rPr lang="en-US" dirty="0"/>
              <a:t>Establishing Eligibility for </a:t>
            </a:r>
            <a:r>
              <a:rPr lang="en-US" b="1" dirty="0"/>
              <a:t>Phelan-</a:t>
            </a:r>
            <a:r>
              <a:rPr lang="en-US" b="1" dirty="0" err="1"/>
              <a:t>McDermid</a:t>
            </a:r>
            <a:r>
              <a:rPr lang="en-US" b="1" dirty="0"/>
              <a:t> syndrome</a:t>
            </a:r>
            <a:r>
              <a:rPr lang="en-US" dirty="0"/>
              <a:t>:</a:t>
            </a:r>
          </a:p>
          <a:p>
            <a:r>
              <a:rPr lang="en-US" dirty="0"/>
              <a:t>Generally characterized by low muscle tone, absent to severely delayed speech, moderate to profound intellectual disability</a:t>
            </a:r>
          </a:p>
          <a:p>
            <a:r>
              <a:rPr lang="en-US" dirty="0"/>
              <a:t>Evidence under this category requires documentation from a physician which provides the diagnosis of Phelan-</a:t>
            </a:r>
            <a:r>
              <a:rPr lang="en-US" dirty="0" err="1"/>
              <a:t>McDermid</a:t>
            </a:r>
            <a:r>
              <a:rPr lang="en-US" dirty="0"/>
              <a:t> syndrome as derived from genetic testing</a:t>
            </a:r>
          </a:p>
        </p:txBody>
      </p:sp>
    </p:spTree>
    <p:extLst>
      <p:ext uri="{BB962C8B-B14F-4D97-AF65-F5344CB8AC3E}">
        <p14:creationId xmlns:p14="http://schemas.microsoft.com/office/powerpoint/2010/main" val="417521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marL="0" indent="0">
              <a:buNone/>
            </a:pPr>
            <a:r>
              <a:rPr lang="en-US" dirty="0"/>
              <a:t>Establishing Eligibility for </a:t>
            </a:r>
            <a:r>
              <a:rPr lang="en-US" b="1" dirty="0"/>
              <a:t>Prader-Willi syndrome</a:t>
            </a:r>
            <a:r>
              <a:rPr lang="en-US" dirty="0"/>
              <a:t>:</a:t>
            </a:r>
          </a:p>
          <a:p>
            <a:r>
              <a:rPr lang="en-US" dirty="0"/>
              <a:t>Condition is typified by neonatal hypotonia, with failure to thrive, hyperphagia or an excessive drive to eat which leads to obesity</a:t>
            </a:r>
          </a:p>
          <a:p>
            <a:r>
              <a:rPr lang="en-US" dirty="0"/>
              <a:t>Diagnosis is confirmed by written documentation from a medical doctor, doctor or </a:t>
            </a:r>
            <a:r>
              <a:rPr lang="en-US" dirty="0" err="1"/>
              <a:t>osteophathy</a:t>
            </a:r>
            <a:r>
              <a:rPr lang="en-US" dirty="0"/>
              <a:t>, or medical records that document the diagnosis prior to age 18</a:t>
            </a:r>
          </a:p>
        </p:txBody>
      </p:sp>
    </p:spTree>
    <p:extLst>
      <p:ext uri="{BB962C8B-B14F-4D97-AF65-F5344CB8AC3E}">
        <p14:creationId xmlns:p14="http://schemas.microsoft.com/office/powerpoint/2010/main" val="26667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lnSpcReduction="10000"/>
          </a:bodyPr>
          <a:lstStyle/>
          <a:p>
            <a:pPr marL="0" indent="0">
              <a:buNone/>
            </a:pPr>
            <a:r>
              <a:rPr lang="en-US" dirty="0"/>
              <a:t>Establishing Eligibility for children between the ages of 3 and 5 at </a:t>
            </a:r>
            <a:r>
              <a:rPr lang="en-US" b="1" dirty="0"/>
              <a:t>High Risk </a:t>
            </a:r>
            <a:r>
              <a:rPr lang="en-US" dirty="0"/>
              <a:t>of developing a developmental disability:</a:t>
            </a:r>
          </a:p>
          <a:p>
            <a:r>
              <a:rPr lang="en-US" dirty="0"/>
              <a:t>May have a developmental delay in cognition, language, or physical development</a:t>
            </a:r>
          </a:p>
          <a:p>
            <a:r>
              <a:rPr lang="en-US" dirty="0"/>
              <a:t>A child surviving a catastrophic infectious or traumatic illness </a:t>
            </a:r>
          </a:p>
          <a:p>
            <a:r>
              <a:rPr lang="en-US" dirty="0"/>
              <a:t>Child with a parent or guardian with a DD</a:t>
            </a:r>
          </a:p>
          <a:p>
            <a:r>
              <a:rPr lang="en-US" dirty="0"/>
              <a:t>Child who has a physical or genetic anomaly associated with a DD </a:t>
            </a:r>
          </a:p>
        </p:txBody>
      </p:sp>
    </p:spTree>
    <p:extLst>
      <p:ext uri="{BB962C8B-B14F-4D97-AF65-F5344CB8AC3E}">
        <p14:creationId xmlns:p14="http://schemas.microsoft.com/office/powerpoint/2010/main" val="163152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Outline</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406752"/>
            <a:ext cx="8229600" cy="4525963"/>
          </a:xfrm>
        </p:spPr>
        <p:txBody>
          <a:bodyPr>
            <a:normAutofit fontScale="92500"/>
          </a:bodyPr>
          <a:lstStyle/>
          <a:p>
            <a:r>
              <a:rPr lang="en-US" dirty="0"/>
              <a:t>Application / Eligibility Determination process</a:t>
            </a:r>
          </a:p>
          <a:p>
            <a:r>
              <a:rPr lang="en-US" dirty="0"/>
              <a:t>Waiting List Priority Categories</a:t>
            </a:r>
          </a:p>
          <a:p>
            <a:r>
              <a:rPr lang="en-US" dirty="0" err="1"/>
              <a:t>iBudget</a:t>
            </a:r>
            <a:r>
              <a:rPr lang="en-US" dirty="0"/>
              <a:t> Waiver Enrollment:</a:t>
            </a:r>
          </a:p>
          <a:p>
            <a:pPr lvl="1"/>
            <a:r>
              <a:rPr lang="en-US" dirty="0"/>
              <a:t>Crisis Waiver Enrollment (CWE)</a:t>
            </a:r>
          </a:p>
          <a:p>
            <a:pPr lvl="1"/>
            <a:r>
              <a:rPr lang="en-US" dirty="0"/>
              <a:t>Community Based Care (CBC)</a:t>
            </a:r>
          </a:p>
          <a:p>
            <a:pPr lvl="1"/>
            <a:r>
              <a:rPr lang="en-US" dirty="0"/>
              <a:t>Waiting List To Waiver (WTW) Offers</a:t>
            </a:r>
          </a:p>
          <a:p>
            <a:pPr lvl="1"/>
            <a:r>
              <a:rPr lang="en-US" dirty="0"/>
              <a:t>Dependents of Active Duty Military Service members</a:t>
            </a:r>
          </a:p>
          <a:p>
            <a:pPr lvl="1"/>
            <a:r>
              <a:rPr lang="en-US" dirty="0"/>
              <a:t>Intermediate Care Facility (ICF/IID) Transitions</a:t>
            </a:r>
          </a:p>
          <a:p>
            <a:pPr lvl="1"/>
            <a:r>
              <a:rPr lang="en-US" dirty="0"/>
              <a:t>Phelan-</a:t>
            </a:r>
            <a:r>
              <a:rPr lang="en-US" dirty="0" err="1"/>
              <a:t>McDermid</a:t>
            </a:r>
            <a:r>
              <a:rPr lang="en-US" dirty="0"/>
              <a:t> Syndrome</a:t>
            </a:r>
          </a:p>
          <a:p>
            <a:pPr lvl="1"/>
            <a:endParaRPr lang="en-US" dirty="0"/>
          </a:p>
          <a:p>
            <a:pPr lvl="1"/>
            <a:endParaRPr lang="en-US" dirty="0"/>
          </a:p>
          <a:p>
            <a:pPr lvl="1"/>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Waiting List Priority Categories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r>
              <a:rPr lang="en-US" dirty="0"/>
              <a:t>Once an individual is determined eligible for APD services, the agency is required by law to assign a waiting list priority category in the following order:</a:t>
            </a:r>
          </a:p>
          <a:p>
            <a:pPr lvl="1"/>
            <a:r>
              <a:rPr lang="en-US" dirty="0"/>
              <a:t>Category 1 – clients who meet crisis criteria (individual is homeless, danger to self or others, caregiver is in extreme duress and no longer able to provide care for the individual’s health and safety needs)</a:t>
            </a:r>
          </a:p>
        </p:txBody>
      </p:sp>
    </p:spTree>
    <p:extLst>
      <p:ext uri="{BB962C8B-B14F-4D97-AF65-F5344CB8AC3E}">
        <p14:creationId xmlns:p14="http://schemas.microsoft.com/office/powerpoint/2010/main" val="384815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Waiting List Priority Categories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lvl="1"/>
            <a:r>
              <a:rPr lang="en-US" dirty="0"/>
              <a:t>Category 2 – Children from the child welfare system with an open case in DCF who are either:</a:t>
            </a:r>
          </a:p>
          <a:p>
            <a:pPr lvl="2"/>
            <a:r>
              <a:rPr lang="en-US" dirty="0"/>
              <a:t>Transitioning out of the child welfare system after being adopted, reunified or permanently placed with a relative or guardianship with a nonrelative;</a:t>
            </a:r>
          </a:p>
          <a:p>
            <a:pPr lvl="2"/>
            <a:r>
              <a:rPr lang="en-US" dirty="0"/>
              <a:t>Between the ages of 18 and 22 who will need both waiver services and extended foster care; or,</a:t>
            </a:r>
          </a:p>
          <a:p>
            <a:pPr lvl="2"/>
            <a:r>
              <a:rPr lang="en-US" dirty="0"/>
              <a:t>Between the ages of 18 and 22 who withdrew consent to remain in extended foster care.</a:t>
            </a:r>
          </a:p>
        </p:txBody>
      </p:sp>
    </p:spTree>
    <p:extLst>
      <p:ext uri="{BB962C8B-B14F-4D97-AF65-F5344CB8AC3E}">
        <p14:creationId xmlns:p14="http://schemas.microsoft.com/office/powerpoint/2010/main" val="393689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Waiting List Priority Categories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lvl="1"/>
            <a:r>
              <a:rPr lang="en-US" dirty="0"/>
              <a:t>Category 3 – Individuals whose caregiver has a documented condition that is expected to render the caregiver unable to provide care within the next 12 months and for whom a caregiver is required but no alternate caregiver is available; who are at substantial risk of incarceration; whose behaviors or physical needs place them or their caregiver at risk of serious harm; who are identified as ready for discharge within the next year from a state mental health hospital or skilled nursing facility</a:t>
            </a:r>
          </a:p>
        </p:txBody>
      </p:sp>
    </p:spTree>
    <p:extLst>
      <p:ext uri="{BB962C8B-B14F-4D97-AF65-F5344CB8AC3E}">
        <p14:creationId xmlns:p14="http://schemas.microsoft.com/office/powerpoint/2010/main" val="154284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Waiting List Priority Categories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lvl="1"/>
            <a:r>
              <a:rPr lang="en-US" dirty="0"/>
              <a:t>Category 4 – Individuals whose caregivers are 70 years of age or older, and for whom a caregiver is required</a:t>
            </a:r>
          </a:p>
          <a:p>
            <a:pPr lvl="1"/>
            <a:r>
              <a:rPr lang="en-US" dirty="0"/>
              <a:t>Category 5 – Individuals who are expected to graduate within the next 12 months from secondary school and need support to obtain a meaningful day activity, maintain competitive employment, or to pursue an accredited program of postsecondary education</a:t>
            </a:r>
          </a:p>
        </p:txBody>
      </p:sp>
    </p:spTree>
    <p:extLst>
      <p:ext uri="{BB962C8B-B14F-4D97-AF65-F5344CB8AC3E}">
        <p14:creationId xmlns:p14="http://schemas.microsoft.com/office/powerpoint/2010/main" val="337021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a:t>Waiting List Priority Categories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pPr lvl="1"/>
            <a:r>
              <a:rPr lang="en-US" dirty="0"/>
              <a:t>Category 6 – Individuals 21 years of age or older who do not meet the criteria for categories 1, 2, 3, 4, or 5.</a:t>
            </a:r>
          </a:p>
          <a:p>
            <a:pPr lvl="1"/>
            <a:r>
              <a:rPr lang="en-US" dirty="0"/>
              <a:t>Category 7 – Individuals under the age of 21 who do not meet the criteria for categories 1, 2, 3, or 4.</a:t>
            </a:r>
          </a:p>
        </p:txBody>
      </p:sp>
    </p:spTree>
    <p:extLst>
      <p:ext uri="{BB962C8B-B14F-4D97-AF65-F5344CB8AC3E}">
        <p14:creationId xmlns:p14="http://schemas.microsoft.com/office/powerpoint/2010/main" val="380537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a:bodyPr>
          <a:lstStyle/>
          <a:p>
            <a:r>
              <a:rPr lang="en-US" dirty="0" err="1"/>
              <a:t>iBudget</a:t>
            </a:r>
            <a:r>
              <a:rPr lang="en-US" dirty="0"/>
              <a:t> Waiver Enrollment</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r>
              <a:rPr lang="en-US" dirty="0"/>
              <a:t>Crisis Waiver Enrollment (CWE)</a:t>
            </a:r>
          </a:p>
          <a:p>
            <a:r>
              <a:rPr lang="en-US" dirty="0"/>
              <a:t>Community Based Care (CBC)</a:t>
            </a:r>
          </a:p>
          <a:p>
            <a:r>
              <a:rPr lang="en-US" dirty="0"/>
              <a:t>Waiting List To Waiver (WTW) Offers</a:t>
            </a:r>
          </a:p>
          <a:p>
            <a:r>
              <a:rPr lang="en-US" dirty="0"/>
              <a:t>Dependents of Active Duty Military Service members</a:t>
            </a:r>
          </a:p>
          <a:p>
            <a:r>
              <a:rPr lang="en-US" dirty="0"/>
              <a:t>Intermediate Care Facility (ICF/IID) Transitions</a:t>
            </a:r>
          </a:p>
          <a:p>
            <a:r>
              <a:rPr lang="en-US" dirty="0"/>
              <a:t>Phelan-</a:t>
            </a:r>
            <a:r>
              <a:rPr lang="en-US" dirty="0" err="1"/>
              <a:t>McDermid</a:t>
            </a:r>
            <a:r>
              <a:rPr lang="en-US" dirty="0"/>
              <a:t> Syndrome</a:t>
            </a:r>
          </a:p>
          <a:p>
            <a:pPr marL="457200" lvl="1" indent="0">
              <a:buNone/>
            </a:pPr>
            <a:endParaRPr lang="en-US" dirty="0"/>
          </a:p>
        </p:txBody>
      </p:sp>
    </p:spTree>
    <p:extLst>
      <p:ext uri="{BB962C8B-B14F-4D97-AF65-F5344CB8AC3E}">
        <p14:creationId xmlns:p14="http://schemas.microsoft.com/office/powerpoint/2010/main" val="355477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 Questions and Answers:</a:t>
            </a:r>
          </a:p>
        </p:txBody>
      </p:sp>
      <p:pic>
        <p:nvPicPr>
          <p:cNvPr id="5" name="Content Placeholder 4">
            <a:extLst>
              <a:ext uri="{FF2B5EF4-FFF2-40B4-BE49-F238E27FC236}">
                <a16:creationId xmlns:a16="http://schemas.microsoft.com/office/drawing/2014/main" id="{B3A15276-BC8D-4EDC-B6C5-75640C70BFD0}"/>
              </a:ext>
            </a:extLst>
          </p:cNvPr>
          <p:cNvPicPr>
            <a:picLocks noGrp="1" noChangeAspect="1"/>
          </p:cNvPicPr>
          <p:nvPr>
            <p:ph idx="1"/>
          </p:nvPr>
        </p:nvPicPr>
        <p:blipFill>
          <a:blip r:embed="rId4"/>
          <a:stretch>
            <a:fillRect/>
          </a:stretch>
        </p:blipFill>
        <p:spPr>
          <a:xfrm>
            <a:off x="3176587" y="1905000"/>
            <a:ext cx="2790825" cy="3190875"/>
          </a:xfrm>
          <a:prstGeom prst="rect">
            <a:avLst/>
          </a:prstGeom>
        </p:spPr>
      </p:pic>
    </p:spTree>
    <p:extLst>
      <p:ext uri="{BB962C8B-B14F-4D97-AF65-F5344CB8AC3E}">
        <p14:creationId xmlns:p14="http://schemas.microsoft.com/office/powerpoint/2010/main" val="8703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 Thank You!</a:t>
            </a:r>
          </a:p>
        </p:txBody>
      </p:sp>
      <p:sp>
        <p:nvSpPr>
          <p:cNvPr id="6" name="Content Placeholder 5">
            <a:extLst>
              <a:ext uri="{FF2B5EF4-FFF2-40B4-BE49-F238E27FC236}">
                <a16:creationId xmlns:a16="http://schemas.microsoft.com/office/drawing/2014/main" id="{E4BA96B5-BBD5-469D-B071-E8C70816318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Liesl Ramos, Program Administrator, </a:t>
            </a:r>
          </a:p>
          <a:p>
            <a:pPr marL="0" indent="0" algn="ctr">
              <a:buNone/>
            </a:pPr>
            <a:r>
              <a:rPr lang="en-US" dirty="0"/>
              <a:t>State Office, Tallahassee </a:t>
            </a:r>
          </a:p>
          <a:p>
            <a:pPr marL="0" indent="0" algn="ctr">
              <a:buNone/>
            </a:pPr>
            <a:r>
              <a:rPr lang="en-US" dirty="0"/>
              <a:t>(850) 487-4842</a:t>
            </a:r>
          </a:p>
          <a:p>
            <a:pPr marL="0" indent="0" algn="ctr">
              <a:buNone/>
            </a:pPr>
            <a:r>
              <a:rPr lang="en-US" dirty="0"/>
              <a:t>Liesl.Ramos@apdcares.org</a:t>
            </a:r>
          </a:p>
        </p:txBody>
      </p:sp>
    </p:spTree>
    <p:extLst>
      <p:ext uri="{BB962C8B-B14F-4D97-AF65-F5344CB8AC3E}">
        <p14:creationId xmlns:p14="http://schemas.microsoft.com/office/powerpoint/2010/main" val="9834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406752"/>
            <a:ext cx="8229600" cy="4525963"/>
          </a:xfrm>
        </p:spPr>
        <p:txBody>
          <a:bodyPr>
            <a:normAutofit/>
          </a:bodyPr>
          <a:lstStyle/>
          <a:p>
            <a:r>
              <a:rPr lang="en-US" dirty="0"/>
              <a:t>APD Application for Services is available online at: </a:t>
            </a:r>
            <a:r>
              <a:rPr lang="en-US" altLang="en-US" u="sng" dirty="0">
                <a:hlinkClick r:id="rId4"/>
              </a:rPr>
              <a:t>http://apdcares.org/customers/application/</a:t>
            </a:r>
            <a:r>
              <a:rPr lang="en-US" altLang="en-US" dirty="0"/>
              <a:t> </a:t>
            </a:r>
          </a:p>
          <a:p>
            <a:r>
              <a:rPr lang="en-US" dirty="0"/>
              <a:t>Available in English, Spanish, and Haitian Creole</a:t>
            </a:r>
          </a:p>
          <a:p>
            <a:r>
              <a:rPr lang="en-US" dirty="0"/>
              <a:t>The application is divided in sections to be filled out by the applicant or legal representative and the Region.</a:t>
            </a:r>
          </a:p>
          <a:p>
            <a:pPr lvl="1"/>
            <a:endParaRPr lang="en-US" dirty="0"/>
          </a:p>
          <a:p>
            <a:pPr lvl="1"/>
            <a:endParaRPr lang="en-US" dirty="0"/>
          </a:p>
          <a:p>
            <a:endParaRPr lang="en-US" dirty="0"/>
          </a:p>
        </p:txBody>
      </p:sp>
    </p:spTree>
    <p:extLst>
      <p:ext uri="{BB962C8B-B14F-4D97-AF65-F5344CB8AC3E}">
        <p14:creationId xmlns:p14="http://schemas.microsoft.com/office/powerpoint/2010/main" val="421613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4408715"/>
          </a:xfrm>
        </p:spPr>
        <p:txBody>
          <a:bodyPr>
            <a:normAutofit/>
          </a:bodyPr>
          <a:lstStyle/>
          <a:p>
            <a:r>
              <a:rPr lang="en-US" dirty="0"/>
              <a:t>An application may be accepted from:</a:t>
            </a:r>
          </a:p>
          <a:p>
            <a:pPr lvl="1"/>
            <a:r>
              <a:rPr lang="en-US" dirty="0"/>
              <a:t>A parent or court-appointed guardian of a minor child</a:t>
            </a:r>
          </a:p>
          <a:p>
            <a:pPr lvl="1"/>
            <a:r>
              <a:rPr lang="en-US" dirty="0"/>
              <a:t>A legally competent adult, or</a:t>
            </a:r>
          </a:p>
          <a:p>
            <a:pPr lvl="1"/>
            <a:r>
              <a:rPr lang="en-US" dirty="0"/>
              <a:t>An authorized legal representative</a:t>
            </a:r>
          </a:p>
          <a:p>
            <a:r>
              <a:rPr lang="en-US" dirty="0"/>
              <a:t>For applicants under 18 years of age, the person’s legal representative must sign the application</a:t>
            </a:r>
          </a:p>
          <a:p>
            <a:endParaRPr lang="en-US" dirty="0"/>
          </a:p>
          <a:p>
            <a:pPr lvl="1"/>
            <a:endParaRPr lang="en-US" dirty="0"/>
          </a:p>
          <a:p>
            <a:endParaRPr lang="en-US" dirty="0"/>
          </a:p>
        </p:txBody>
      </p:sp>
    </p:spTree>
    <p:extLst>
      <p:ext uri="{BB962C8B-B14F-4D97-AF65-F5344CB8AC3E}">
        <p14:creationId xmlns:p14="http://schemas.microsoft.com/office/powerpoint/2010/main" val="23913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4408715"/>
          </a:xfrm>
        </p:spPr>
        <p:txBody>
          <a:bodyPr>
            <a:normAutofit/>
          </a:bodyPr>
          <a:lstStyle/>
          <a:p>
            <a:r>
              <a:rPr lang="en-US" dirty="0"/>
              <a:t>For applicants 18 years of age or older, he or she must sign the application (unless determined incapacitated by a court of law or unless he has asked another person to exercise his rights in writing).</a:t>
            </a:r>
          </a:p>
          <a:p>
            <a:r>
              <a:rPr lang="en-US" dirty="0"/>
              <a:t>An adult who is unable to sign may mark the signature line.  </a:t>
            </a:r>
          </a:p>
          <a:p>
            <a:pPr lvl="1"/>
            <a:endParaRPr lang="en-US" dirty="0"/>
          </a:p>
          <a:p>
            <a:endParaRPr lang="en-US" dirty="0"/>
          </a:p>
        </p:txBody>
      </p:sp>
    </p:spTree>
    <p:extLst>
      <p:ext uri="{BB962C8B-B14F-4D97-AF65-F5344CB8AC3E}">
        <p14:creationId xmlns:p14="http://schemas.microsoft.com/office/powerpoint/2010/main" val="105435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4408715"/>
          </a:xfrm>
        </p:spPr>
        <p:txBody>
          <a:bodyPr>
            <a:normAutofit/>
          </a:bodyPr>
          <a:lstStyle/>
          <a:p>
            <a:r>
              <a:rPr lang="en-US" dirty="0"/>
              <a:t>Upon receipt of a completed, signed, and dated application for services, the agency will review to determine if additional collateral information or evaluations are needed.</a:t>
            </a:r>
          </a:p>
          <a:p>
            <a:r>
              <a:rPr lang="en-US" dirty="0"/>
              <a:t>The agency will notify the applicant or legal representative in writing detailing the need for additional information. </a:t>
            </a:r>
          </a:p>
          <a:p>
            <a:pPr lvl="1"/>
            <a:endParaRPr lang="en-US" dirty="0"/>
          </a:p>
          <a:p>
            <a:endParaRPr lang="en-US" dirty="0"/>
          </a:p>
        </p:txBody>
      </p:sp>
    </p:spTree>
    <p:extLst>
      <p:ext uri="{BB962C8B-B14F-4D97-AF65-F5344CB8AC3E}">
        <p14:creationId xmlns:p14="http://schemas.microsoft.com/office/powerpoint/2010/main" val="191271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fontScale="92500" lnSpcReduction="20000"/>
          </a:bodyPr>
          <a:lstStyle/>
          <a:p>
            <a:r>
              <a:rPr lang="en-US" dirty="0"/>
              <a:t>Examples of types of documents needed when submitting an application for services include (but is not limited to):</a:t>
            </a:r>
          </a:p>
          <a:p>
            <a:pPr lvl="1"/>
            <a:r>
              <a:rPr lang="en-US" dirty="0"/>
              <a:t>Standardized IQ tests</a:t>
            </a:r>
          </a:p>
          <a:p>
            <a:pPr lvl="1"/>
            <a:r>
              <a:rPr lang="en-US" dirty="0"/>
              <a:t>Tests of adaptive functioning</a:t>
            </a:r>
          </a:p>
          <a:p>
            <a:pPr lvl="1"/>
            <a:r>
              <a:rPr lang="en-US" dirty="0"/>
              <a:t> Diagnostic evaluations from licensed professionals (depending on the diagnosis)</a:t>
            </a:r>
          </a:p>
          <a:p>
            <a:pPr lvl="1"/>
            <a:r>
              <a:rPr lang="en-US" dirty="0"/>
              <a:t>Documentation from a medical doctor, or health care professional</a:t>
            </a:r>
          </a:p>
          <a:p>
            <a:pPr lvl="1"/>
            <a:r>
              <a:rPr lang="en-US" dirty="0"/>
              <a:t>Genetic testing </a:t>
            </a:r>
          </a:p>
          <a:p>
            <a:pPr lvl="1"/>
            <a:r>
              <a:rPr lang="en-US" dirty="0"/>
              <a:t>School records</a:t>
            </a:r>
          </a:p>
          <a:p>
            <a:pPr lvl="1"/>
            <a:r>
              <a:rPr lang="en-US" dirty="0"/>
              <a:t>Psychological evaluations</a:t>
            </a:r>
          </a:p>
          <a:p>
            <a:pPr lvl="1"/>
            <a:endParaRPr lang="en-US" dirty="0"/>
          </a:p>
          <a:p>
            <a:endParaRPr lang="en-US" dirty="0"/>
          </a:p>
        </p:txBody>
      </p:sp>
    </p:spTree>
    <p:extLst>
      <p:ext uri="{BB962C8B-B14F-4D97-AF65-F5344CB8AC3E}">
        <p14:creationId xmlns:p14="http://schemas.microsoft.com/office/powerpoint/2010/main" val="356436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r>
              <a:rPr lang="en-US" dirty="0"/>
              <a:t>Examples of types of documents needed when submitting an application for services include (but is not limited to):</a:t>
            </a:r>
          </a:p>
          <a:p>
            <a:pPr lvl="1"/>
            <a:r>
              <a:rPr lang="en-US" dirty="0"/>
              <a:t>Birth certificate</a:t>
            </a:r>
          </a:p>
          <a:p>
            <a:pPr lvl="1"/>
            <a:r>
              <a:rPr lang="en-US" dirty="0"/>
              <a:t>Resident alien card</a:t>
            </a:r>
          </a:p>
          <a:p>
            <a:pPr lvl="1"/>
            <a:r>
              <a:rPr lang="en-US" dirty="0"/>
              <a:t>State Driver’s License or state issued ID card with photo</a:t>
            </a:r>
          </a:p>
          <a:p>
            <a:pPr lvl="1"/>
            <a:r>
              <a:rPr lang="en-US" dirty="0"/>
              <a:t>A military dependent’s ID card</a:t>
            </a:r>
          </a:p>
          <a:p>
            <a:pPr lvl="1"/>
            <a:r>
              <a:rPr lang="en-US" dirty="0"/>
              <a:t>The applicant’s original social security card</a:t>
            </a:r>
          </a:p>
          <a:p>
            <a:pPr lvl="1"/>
            <a:endParaRPr lang="en-US" dirty="0"/>
          </a:p>
          <a:p>
            <a:pPr lvl="1"/>
            <a:endParaRPr lang="en-US" dirty="0"/>
          </a:p>
          <a:p>
            <a:endParaRPr lang="en-US" dirty="0"/>
          </a:p>
        </p:txBody>
      </p:sp>
    </p:spTree>
    <p:extLst>
      <p:ext uri="{BB962C8B-B14F-4D97-AF65-F5344CB8AC3E}">
        <p14:creationId xmlns:p14="http://schemas.microsoft.com/office/powerpoint/2010/main" val="396975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8709" y="-23949"/>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Application / Eligibility Determination process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2846" y="1524000"/>
            <a:ext cx="8229600" cy="5029200"/>
          </a:xfrm>
        </p:spPr>
        <p:txBody>
          <a:bodyPr>
            <a:normAutofit/>
          </a:bodyPr>
          <a:lstStyle/>
          <a:p>
            <a:r>
              <a:rPr lang="en-US" dirty="0"/>
              <a:t>The agency will notify the applicant in writing of the final determination of eligibility for agency services within:</a:t>
            </a:r>
          </a:p>
          <a:p>
            <a:pPr lvl="1"/>
            <a:r>
              <a:rPr lang="en-US" dirty="0"/>
              <a:t>45 days for children under the age of 6</a:t>
            </a:r>
          </a:p>
          <a:p>
            <a:pPr lvl="1"/>
            <a:r>
              <a:rPr lang="en-US" dirty="0"/>
              <a:t>60 days for individuals 6 years of age and older, or</a:t>
            </a:r>
          </a:p>
          <a:p>
            <a:pPr lvl="1"/>
            <a:r>
              <a:rPr lang="en-US" dirty="0"/>
              <a:t>90 days for individuals whose application was incomplete and required additional information</a:t>
            </a:r>
          </a:p>
        </p:txBody>
      </p:sp>
    </p:spTree>
    <p:extLst>
      <p:ext uri="{BB962C8B-B14F-4D97-AF65-F5344CB8AC3E}">
        <p14:creationId xmlns:p14="http://schemas.microsoft.com/office/powerpoint/2010/main" val="3461141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F2052FDE9AA44695E3B09E9B0E31E6" ma:contentTypeVersion="6" ma:contentTypeDescription="Create a new document." ma:contentTypeScope="" ma:versionID="4654f9c7576dd77365bd29cc3d884ec3">
  <xsd:schema xmlns:xsd="http://www.w3.org/2001/XMLSchema" xmlns:xs="http://www.w3.org/2001/XMLSchema" xmlns:p="http://schemas.microsoft.com/office/2006/metadata/properties" xmlns:ns2="78e19b0d-3f7d-4e78-976e-bd0c5819ec2b" xmlns:ns3="797cecf4-4c3c-4863-b5de-211e64af0b8f" targetNamespace="http://schemas.microsoft.com/office/2006/metadata/properties" ma:root="true" ma:fieldsID="0a1874f269b907bf567c089b86f2d8ba" ns2:_="" ns3:_="">
    <xsd:import namespace="78e19b0d-3f7d-4e78-976e-bd0c5819ec2b"/>
    <xsd:import namespace="797cecf4-4c3c-4863-b5de-211e64af0b8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19b0d-3f7d-4e78-976e-bd0c5819ec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7cecf4-4c3c-4863-b5de-211e64af0b8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B9E98-6423-407B-A1B1-F0239A0D320D}">
  <ds:schemaRefs>
    <ds:schemaRef ds:uri="http://schemas.microsoft.com/sharepoint/v3/contenttype/forms"/>
  </ds:schemaRefs>
</ds:datastoreItem>
</file>

<file path=customXml/itemProps2.xml><?xml version="1.0" encoding="utf-8"?>
<ds:datastoreItem xmlns:ds="http://schemas.openxmlformats.org/officeDocument/2006/customXml" ds:itemID="{69638835-E662-48EE-9ACD-0F75A36340A1}">
  <ds:schemaRefs>
    <ds:schemaRef ds:uri="http://purl.org/dc/dcmitype/"/>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797cecf4-4c3c-4863-b5de-211e64af0b8f"/>
    <ds:schemaRef ds:uri="78e19b0d-3f7d-4e78-976e-bd0c5819ec2b"/>
  </ds:schemaRefs>
</ds:datastoreItem>
</file>

<file path=customXml/itemProps3.xml><?xml version="1.0" encoding="utf-8"?>
<ds:datastoreItem xmlns:ds="http://schemas.openxmlformats.org/officeDocument/2006/customXml" ds:itemID="{FB52FA89-1AB3-4D10-9B36-3CA60AFD5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19b0d-3f7d-4e78-976e-bd0c5819ec2b"/>
    <ds:schemaRef ds:uri="797cecf4-4c3c-4863-b5de-211e64af0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3584</TotalTime>
  <Words>3784</Words>
  <Application>Microsoft Office PowerPoint</Application>
  <PresentationFormat>On-screen Show (4:3)</PresentationFormat>
  <Paragraphs>250</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Outline</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Application / Eligibility Determination process</vt:lpstr>
      <vt:lpstr>Waiting List Priority Categories</vt:lpstr>
      <vt:lpstr>Waiting List Priority Categories</vt:lpstr>
      <vt:lpstr>Waiting List Priority Categories</vt:lpstr>
      <vt:lpstr>Waiting List Priority Categories</vt:lpstr>
      <vt:lpstr>Waiting List Priority Categories</vt:lpstr>
      <vt:lpstr>iBudget Waiver Enrollment</vt:lpstr>
      <vt:lpstr> Questions and Answers: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Zoe Linafelt</cp:lastModifiedBy>
  <cp:revision>86</cp:revision>
  <dcterms:created xsi:type="dcterms:W3CDTF">2011-04-05T17:34:54Z</dcterms:created>
  <dcterms:modified xsi:type="dcterms:W3CDTF">2018-06-08T20:57:38Z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0x0101008EF2052FDE9AA44695E3B09E9B0E31E6</vt:lpwstr>
  </property>
  <property fmtid="{D5CDD505-2E9C-101B-9397-08002B2CF9AE}" pid="3" name="_dlc_DocIdItemGuid">
    <vt:lpwstr>12d44106-dd32-4f62-a92d-10662a6cf9aa</vt:lpwstr>
  </property>
</Properties>
</file>